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324" r:id="rId2"/>
    <p:sldId id="323" r:id="rId3"/>
    <p:sldId id="320" r:id="rId4"/>
    <p:sldId id="321" r:id="rId5"/>
    <p:sldId id="322" r:id="rId6"/>
    <p:sldId id="259" r:id="rId7"/>
    <p:sldId id="267" r:id="rId8"/>
    <p:sldId id="268" r:id="rId9"/>
    <p:sldId id="269" r:id="rId10"/>
    <p:sldId id="270" r:id="rId11"/>
    <p:sldId id="312" r:id="rId12"/>
    <p:sldId id="313" r:id="rId13"/>
    <p:sldId id="290" r:id="rId14"/>
    <p:sldId id="302" r:id="rId15"/>
    <p:sldId id="332" r:id="rId16"/>
    <p:sldId id="301" r:id="rId17"/>
    <p:sldId id="333" r:id="rId18"/>
    <p:sldId id="288" r:id="rId19"/>
    <p:sldId id="289" r:id="rId20"/>
    <p:sldId id="329" r:id="rId21"/>
    <p:sldId id="330" r:id="rId22"/>
    <p:sldId id="277" r:id="rId23"/>
    <p:sldId id="278" r:id="rId24"/>
    <p:sldId id="297" r:id="rId25"/>
    <p:sldId id="295" r:id="rId26"/>
    <p:sldId id="296" r:id="rId27"/>
    <p:sldId id="298" r:id="rId28"/>
    <p:sldId id="299" r:id="rId29"/>
    <p:sldId id="300" r:id="rId30"/>
    <p:sldId id="327" r:id="rId31"/>
    <p:sldId id="272" r:id="rId32"/>
    <p:sldId id="273" r:id="rId33"/>
    <p:sldId id="275" r:id="rId34"/>
    <p:sldId id="276" r:id="rId35"/>
    <p:sldId id="293" r:id="rId36"/>
    <p:sldId id="292" r:id="rId37"/>
    <p:sldId id="263" r:id="rId38"/>
    <p:sldId id="264" r:id="rId39"/>
    <p:sldId id="265" r:id="rId40"/>
    <p:sldId id="328" r:id="rId41"/>
    <p:sldId id="271" r:id="rId42"/>
    <p:sldId id="291" r:id="rId43"/>
    <p:sldId id="311" r:id="rId44"/>
    <p:sldId id="331" r:id="rId45"/>
    <p:sldId id="294" r:id="rId46"/>
    <p:sldId id="258" r:id="rId47"/>
    <p:sldId id="260" r:id="rId48"/>
    <p:sldId id="310" r:id="rId49"/>
    <p:sldId id="261" r:id="rId50"/>
    <p:sldId id="279" r:id="rId51"/>
    <p:sldId id="280" r:id="rId52"/>
    <p:sldId id="281" r:id="rId53"/>
    <p:sldId id="282" r:id="rId54"/>
    <p:sldId id="285" r:id="rId55"/>
    <p:sldId id="286" r:id="rId56"/>
    <p:sldId id="284" r:id="rId57"/>
    <p:sldId id="287" r:id="rId58"/>
    <p:sldId id="303" r:id="rId59"/>
    <p:sldId id="304" r:id="rId60"/>
    <p:sldId id="305" r:id="rId61"/>
    <p:sldId id="306" r:id="rId62"/>
    <p:sldId id="325" r:id="rId63"/>
    <p:sldId id="326" r:id="rId64"/>
    <p:sldId id="307" r:id="rId65"/>
    <p:sldId id="308" r:id="rId66"/>
    <p:sldId id="319" r:id="rId67"/>
    <p:sldId id="316" r:id="rId68"/>
    <p:sldId id="318" r:id="rId69"/>
    <p:sldId id="309" r:id="rId70"/>
    <p:sldId id="31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476"/>
    <a:srgbClr val="FB7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4"/>
    <p:restoredTop sz="95964"/>
  </p:normalViewPr>
  <p:slideViewPr>
    <p:cSldViewPr snapToGrid="0" snapToObjects="1">
      <p:cViewPr>
        <p:scale>
          <a:sx n="77" d="100"/>
          <a:sy n="77" d="100"/>
        </p:scale>
        <p:origin x="108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ED144-27F7-974B-9428-71CCE727DABF}" type="datetimeFigureOut">
              <a:rPr lang="en-US" smtClean="0"/>
              <a:t>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40900-2D17-564B-A6A6-2DB509844989}" type="slidenum">
              <a:rPr lang="en-US" smtClean="0"/>
              <a:t>‹#›</a:t>
            </a:fld>
            <a:endParaRPr lang="en-US"/>
          </a:p>
        </p:txBody>
      </p:sp>
    </p:spTree>
    <p:extLst>
      <p:ext uri="{BB962C8B-B14F-4D97-AF65-F5344CB8AC3E}">
        <p14:creationId xmlns:p14="http://schemas.microsoft.com/office/powerpoint/2010/main" val="333145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40900-2D17-564B-A6A6-2DB509844989}" type="slidenum">
              <a:rPr lang="en-US" smtClean="0"/>
              <a:t>6</a:t>
            </a:fld>
            <a:endParaRPr lang="en-US"/>
          </a:p>
        </p:txBody>
      </p:sp>
    </p:spTree>
    <p:extLst>
      <p:ext uri="{BB962C8B-B14F-4D97-AF65-F5344CB8AC3E}">
        <p14:creationId xmlns:p14="http://schemas.microsoft.com/office/powerpoint/2010/main" val="149408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EA57-64DE-A047-7373-4EDD6B47E2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FA9AB-E64D-1795-6A53-253E479E6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2D2E4-0205-DF9B-FCA9-36BB9C049ACB}"/>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5" name="Footer Placeholder 4">
            <a:extLst>
              <a:ext uri="{FF2B5EF4-FFF2-40B4-BE49-F238E27FC236}">
                <a16:creationId xmlns:a16="http://schemas.microsoft.com/office/drawing/2014/main" id="{01AF637E-85D4-44BA-FBAF-79C083C3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873D6-1169-68BA-72F2-C1325ADB12E4}"/>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151228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1ADF-9F9C-2BD2-7A5D-BD49929D3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91E43D-4B63-24CD-BC0F-6E9043DBA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6E33C-0C7A-9B44-D032-FE5214AFE1E1}"/>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5" name="Footer Placeholder 4">
            <a:extLst>
              <a:ext uri="{FF2B5EF4-FFF2-40B4-BE49-F238E27FC236}">
                <a16:creationId xmlns:a16="http://schemas.microsoft.com/office/drawing/2014/main" id="{F03CBDCF-1A85-D912-8D2D-3AD79669D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C6D0D-E0FA-4C16-9AF5-2AD348589B20}"/>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38872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8D1D1-8D8A-99B7-31B7-FE55F90910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A62F7-CE22-7200-AA95-E6508DA5B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5AA23-320E-7CE5-EF43-60781FC860CF}"/>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5" name="Footer Placeholder 4">
            <a:extLst>
              <a:ext uri="{FF2B5EF4-FFF2-40B4-BE49-F238E27FC236}">
                <a16:creationId xmlns:a16="http://schemas.microsoft.com/office/drawing/2014/main" id="{DB58D0B0-7729-23EB-555F-89369D540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AE327-6AE2-BB04-B337-C4F362083CA4}"/>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264922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A411-DAA6-D2AB-E772-0028BE77D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B6B90-688F-82EE-5C32-7D147AC1F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60CBF-80DF-0319-7412-759000D93D09}"/>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5" name="Footer Placeholder 4">
            <a:extLst>
              <a:ext uri="{FF2B5EF4-FFF2-40B4-BE49-F238E27FC236}">
                <a16:creationId xmlns:a16="http://schemas.microsoft.com/office/drawing/2014/main" id="{3C4F52B3-D222-EB01-2D94-AFCBCD313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63F66-51C3-962E-9F2C-3C0359CB4102}"/>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172988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7625-F849-53E4-C210-F6D8B2731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E9AE4B-B19B-D0CF-BA9F-759B1A2FA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728FC-9453-9FFF-904F-94FB37AD7568}"/>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5" name="Footer Placeholder 4">
            <a:extLst>
              <a:ext uri="{FF2B5EF4-FFF2-40B4-BE49-F238E27FC236}">
                <a16:creationId xmlns:a16="http://schemas.microsoft.com/office/drawing/2014/main" id="{3C02BC1C-F562-F5DB-D186-C72CD7F4F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28BE1-FAB6-E01A-D238-9732A268EC2D}"/>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75742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6E02-F42C-2255-A7BE-0BE6B7047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BF187-5A81-C339-395A-9BE4AF494F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73AFE-A172-D1A4-15D7-F461364D5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657506-6772-EE36-CC37-2A6F5C92E2CA}"/>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6" name="Footer Placeholder 5">
            <a:extLst>
              <a:ext uri="{FF2B5EF4-FFF2-40B4-BE49-F238E27FC236}">
                <a16:creationId xmlns:a16="http://schemas.microsoft.com/office/drawing/2014/main" id="{9A94B35A-EF02-808C-AC64-83AC0FF6B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8BFF0-ECAD-CEB3-6CB9-8FB7FA804333}"/>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20971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3E32-067F-C64A-6013-12411C18BC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1A44E4-554B-762E-8108-82EB466EA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64EDF-5151-CF33-9A4F-16051F2C03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7BE67-8FBD-60B0-DD8C-264D547CF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B02FAD-C4C3-849B-E4E7-7C67ED61D8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9377C-0544-D9A4-3E26-08848826DF59}"/>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8" name="Footer Placeholder 7">
            <a:extLst>
              <a:ext uri="{FF2B5EF4-FFF2-40B4-BE49-F238E27FC236}">
                <a16:creationId xmlns:a16="http://schemas.microsoft.com/office/drawing/2014/main" id="{A2BA0131-BAAD-BC1C-F7B0-4D6874BDEB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C614F2-3FD3-279F-9238-636D2B0C2566}"/>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220770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DA4C-B87D-AC2B-7AF8-65E6FECB1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83173F-5F9F-58CE-8CE4-0FB3372A2DB9}"/>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4" name="Footer Placeholder 3">
            <a:extLst>
              <a:ext uri="{FF2B5EF4-FFF2-40B4-BE49-F238E27FC236}">
                <a16:creationId xmlns:a16="http://schemas.microsoft.com/office/drawing/2014/main" id="{BFFC5A1E-55D1-D627-9D0A-2BCCA8145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26C4B-9F4C-E008-514D-FBF8C14F2E91}"/>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23912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1F57E-9E1A-BE03-63D7-15BA14BCF6A4}"/>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3" name="Footer Placeholder 2">
            <a:extLst>
              <a:ext uri="{FF2B5EF4-FFF2-40B4-BE49-F238E27FC236}">
                <a16:creationId xmlns:a16="http://schemas.microsoft.com/office/drawing/2014/main" id="{37FF7EFC-7408-9936-2BCE-893C1559CB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69BF7B-F188-C6FD-A92E-BEA3693DDC6A}"/>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323705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4A89-1B3C-D811-C2C2-C0A426513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05CCE-DD19-5F05-570E-18E66CD97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71E0F5-3A5F-94E7-61ED-17A396A94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C90ABE-37B6-D582-89E9-0C523886B12E}"/>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6" name="Footer Placeholder 5">
            <a:extLst>
              <a:ext uri="{FF2B5EF4-FFF2-40B4-BE49-F238E27FC236}">
                <a16:creationId xmlns:a16="http://schemas.microsoft.com/office/drawing/2014/main" id="{902B1081-EB28-1E4B-F45A-786EF864C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9F4BD-42A8-80C5-EF6F-480D405E124D}"/>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5431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9A38-5EE5-94AC-F6C3-9CFE2D91B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C1FF2-4E3C-F983-79C1-C241833D8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930030-1B68-58B8-A7A6-F1BFB57F1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795AB7-30C3-26B6-0B0C-533D0DC70A95}"/>
              </a:ext>
            </a:extLst>
          </p:cNvPr>
          <p:cNvSpPr>
            <a:spLocks noGrp="1"/>
          </p:cNvSpPr>
          <p:nvPr>
            <p:ph type="dt" sz="half" idx="10"/>
          </p:nvPr>
        </p:nvSpPr>
        <p:spPr/>
        <p:txBody>
          <a:bodyPr/>
          <a:lstStyle/>
          <a:p>
            <a:fld id="{7F16EFD9-8705-1A44-A9E1-796FD753B09A}" type="datetimeFigureOut">
              <a:rPr lang="en-US" smtClean="0"/>
              <a:t>10/27/22</a:t>
            </a:fld>
            <a:endParaRPr lang="en-US"/>
          </a:p>
        </p:txBody>
      </p:sp>
      <p:sp>
        <p:nvSpPr>
          <p:cNvPr id="6" name="Footer Placeholder 5">
            <a:extLst>
              <a:ext uri="{FF2B5EF4-FFF2-40B4-BE49-F238E27FC236}">
                <a16:creationId xmlns:a16="http://schemas.microsoft.com/office/drawing/2014/main" id="{4A43E0B0-FE54-FEA1-E90F-6DB00F556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01ECC-E69B-7030-4039-D61B03179A2D}"/>
              </a:ext>
            </a:extLst>
          </p:cNvPr>
          <p:cNvSpPr>
            <a:spLocks noGrp="1"/>
          </p:cNvSpPr>
          <p:nvPr>
            <p:ph type="sldNum" sz="quarter" idx="12"/>
          </p:nvPr>
        </p:nvSpPr>
        <p:spPr/>
        <p:txBody>
          <a:bodyPr/>
          <a:lstStyle/>
          <a:p>
            <a:fld id="{A7D0D0EF-AE81-CE43-8D51-F3DC67DA83E6}" type="slidenum">
              <a:rPr lang="en-US" smtClean="0"/>
              <a:t>‹#›</a:t>
            </a:fld>
            <a:endParaRPr lang="en-US"/>
          </a:p>
        </p:txBody>
      </p:sp>
    </p:spTree>
    <p:extLst>
      <p:ext uri="{BB962C8B-B14F-4D97-AF65-F5344CB8AC3E}">
        <p14:creationId xmlns:p14="http://schemas.microsoft.com/office/powerpoint/2010/main" val="51839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2">
                <a:lumMod val="0"/>
                <a:lumOff val="100000"/>
              </a:schemeClr>
            </a:gs>
            <a:gs pos="88000">
              <a:schemeClr val="accent2">
                <a:lumMod val="45000"/>
                <a:lumOff val="55000"/>
              </a:schemeClr>
            </a:gs>
            <a:gs pos="83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DECE9-8A41-5029-D32B-6806837E4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E6644B-7E33-6B40-96FC-0673DDE0B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9BA34-42C7-84E1-5B94-462922BB4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EFD9-8705-1A44-A9E1-796FD753B09A}" type="datetimeFigureOut">
              <a:rPr lang="en-US" smtClean="0"/>
              <a:t>10/27/22</a:t>
            </a:fld>
            <a:endParaRPr lang="en-US"/>
          </a:p>
        </p:txBody>
      </p:sp>
      <p:sp>
        <p:nvSpPr>
          <p:cNvPr id="5" name="Footer Placeholder 4">
            <a:extLst>
              <a:ext uri="{FF2B5EF4-FFF2-40B4-BE49-F238E27FC236}">
                <a16:creationId xmlns:a16="http://schemas.microsoft.com/office/drawing/2014/main" id="{9BCB31E0-E656-CDB5-A486-67FE6D713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9D6529-6CD5-A6B3-E520-1FA895C22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0D0EF-AE81-CE43-8D51-F3DC67DA83E6}" type="slidenum">
              <a:rPr lang="en-US" smtClean="0"/>
              <a:t>‹#›</a:t>
            </a:fld>
            <a:endParaRPr lang="en-US"/>
          </a:p>
        </p:txBody>
      </p:sp>
    </p:spTree>
    <p:extLst>
      <p:ext uri="{BB962C8B-B14F-4D97-AF65-F5344CB8AC3E}">
        <p14:creationId xmlns:p14="http://schemas.microsoft.com/office/powerpoint/2010/main" val="150476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nick@gillyeducation.com" TargetMode="External"/><Relationship Id="rId4" Type="http://schemas.openxmlformats.org/officeDocument/2006/relationships/hyperlink" Target="mailto:gillynr@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s://soccerment.com/wp-content/uploads/2022/04/Image-44-1024x731.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rontiersin.org/people/u/1539867"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frontiersin.org/people/u/1318920"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https://media.gq-magazine.co.uk/photos/5e8dd371cc49500008e692d2/master/pass/20200408-10-GROOMING-07.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nick@gillyeducation.com" TargetMode="External"/><Relationship Id="rId2" Type="http://schemas.openxmlformats.org/officeDocument/2006/relationships/hyperlink" Target="mailto:gillynr@gmail.com"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47C3-8265-17CC-59D9-91C1D3D27261}"/>
              </a:ext>
            </a:extLst>
          </p:cNvPr>
          <p:cNvSpPr>
            <a:spLocks noGrp="1"/>
          </p:cNvSpPr>
          <p:nvPr>
            <p:ph type="title"/>
          </p:nvPr>
        </p:nvSpPr>
        <p:spPr>
          <a:xfrm>
            <a:off x="838200" y="1146790"/>
            <a:ext cx="10515600" cy="1325563"/>
          </a:xfrm>
        </p:spPr>
        <p:txBody>
          <a:bodyPr>
            <a:noAutofit/>
          </a:bodyPr>
          <a:lstStyle/>
          <a:p>
            <a:r>
              <a:rPr lang="en-US" sz="6000" dirty="0">
                <a:effectLst/>
                <a:latin typeface="Calibri" panose="020F0502020204030204" pitchFamily="34" charset="0"/>
                <a:ea typeface="Calibri" panose="020F0502020204030204" pitchFamily="34" charset="0"/>
                <a:cs typeface="Times New Roman" panose="02020603050405020304" pitchFamily="18" charset="0"/>
              </a:rPr>
              <a:t>Weaving a Teacher’s Individual Instructional Identity (I</a:t>
            </a:r>
            <a:r>
              <a:rPr lang="en-US" sz="60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6000" dirty="0">
                <a:effectLst/>
                <a:latin typeface="Calibri" panose="020F0502020204030204" pitchFamily="34" charset="0"/>
                <a:ea typeface="Calibri" panose="020F0502020204030204" pitchFamily="34" charset="0"/>
                <a:cs typeface="Times New Roman" panose="02020603050405020304" pitchFamily="18" charset="0"/>
              </a:rPr>
              <a:t>)</a:t>
            </a:r>
            <a:endParaRPr lang="en-US" sz="6000" dirty="0"/>
          </a:p>
        </p:txBody>
      </p:sp>
      <p:pic>
        <p:nvPicPr>
          <p:cNvPr id="4" name="Picture 3">
            <a:extLst>
              <a:ext uri="{FF2B5EF4-FFF2-40B4-BE49-F238E27FC236}">
                <a16:creationId xmlns:a16="http://schemas.microsoft.com/office/drawing/2014/main" id="{5DF1C9A9-B306-F789-2DCE-7D3C01B25E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638" y="4680616"/>
            <a:ext cx="3308112" cy="1669231"/>
          </a:xfrm>
          <a:prstGeom prst="rect">
            <a:avLst/>
          </a:prstGeom>
          <a:noFill/>
          <a:ln>
            <a:noFill/>
          </a:ln>
        </p:spPr>
      </p:pic>
      <p:sp>
        <p:nvSpPr>
          <p:cNvPr id="5" name="TextBox 4">
            <a:extLst>
              <a:ext uri="{FF2B5EF4-FFF2-40B4-BE49-F238E27FC236}">
                <a16:creationId xmlns:a16="http://schemas.microsoft.com/office/drawing/2014/main" id="{4CBAA01C-ED84-F14E-8D56-1EA4A9B75F02}"/>
              </a:ext>
            </a:extLst>
          </p:cNvPr>
          <p:cNvSpPr txBox="1"/>
          <p:nvPr/>
        </p:nvSpPr>
        <p:spPr>
          <a:xfrm>
            <a:off x="5261320" y="4680616"/>
            <a:ext cx="3711676" cy="1569660"/>
          </a:xfrm>
          <a:prstGeom prst="rect">
            <a:avLst/>
          </a:prstGeom>
          <a:noFill/>
        </p:spPr>
        <p:txBody>
          <a:bodyPr wrap="square" rtlCol="0">
            <a:spAutoFit/>
          </a:bodyPr>
          <a:lstStyle/>
          <a:p>
            <a:r>
              <a:rPr lang="en-US" sz="3200" dirty="0"/>
              <a:t>Nicholas Gilly Ed.D.</a:t>
            </a:r>
          </a:p>
          <a:p>
            <a:r>
              <a:rPr lang="en-US" sz="3200" dirty="0"/>
              <a:t>Chief Thinker</a:t>
            </a:r>
          </a:p>
          <a:p>
            <a:r>
              <a:rPr lang="en-US" sz="3200" dirty="0"/>
              <a:t>Gilly Education LLC</a:t>
            </a:r>
          </a:p>
        </p:txBody>
      </p:sp>
      <p:pic>
        <p:nvPicPr>
          <p:cNvPr id="6" name="Picture 5">
            <a:extLst>
              <a:ext uri="{FF2B5EF4-FFF2-40B4-BE49-F238E27FC236}">
                <a16:creationId xmlns:a16="http://schemas.microsoft.com/office/drawing/2014/main" id="{1CC79B31-45B1-3447-CF5D-CE92818D1BBA}"/>
              </a:ext>
            </a:extLst>
          </p:cNvPr>
          <p:cNvPicPr>
            <a:picLocks noChangeAspect="1"/>
          </p:cNvPicPr>
          <p:nvPr/>
        </p:nvPicPr>
        <p:blipFill>
          <a:blip r:embed="rId3"/>
          <a:stretch>
            <a:fillRect/>
          </a:stretch>
        </p:blipFill>
        <p:spPr>
          <a:xfrm>
            <a:off x="10210472" y="6172200"/>
            <a:ext cx="1981527" cy="619227"/>
          </a:xfrm>
          <a:prstGeom prst="rect">
            <a:avLst/>
          </a:prstGeom>
        </p:spPr>
      </p:pic>
      <p:sp>
        <p:nvSpPr>
          <p:cNvPr id="8" name="TextBox 7">
            <a:extLst>
              <a:ext uri="{FF2B5EF4-FFF2-40B4-BE49-F238E27FC236}">
                <a16:creationId xmlns:a16="http://schemas.microsoft.com/office/drawing/2014/main" id="{48F44CBF-B4E0-7C42-FA57-E505C86E8CD1}"/>
              </a:ext>
            </a:extLst>
          </p:cNvPr>
          <p:cNvSpPr txBox="1"/>
          <p:nvPr/>
        </p:nvSpPr>
        <p:spPr>
          <a:xfrm>
            <a:off x="5261320" y="6299076"/>
            <a:ext cx="4597391" cy="369332"/>
          </a:xfrm>
          <a:prstGeom prst="rect">
            <a:avLst/>
          </a:prstGeom>
          <a:noFill/>
        </p:spPr>
        <p:txBody>
          <a:bodyPr wrap="square">
            <a:spAutoFit/>
          </a:bodyPr>
          <a:lstStyle/>
          <a:p>
            <a:r>
              <a:rPr lang="en-US" dirty="0">
                <a:solidFill>
                  <a:srgbClr val="275476"/>
                </a:solidFill>
                <a:hlinkClick r:id="rId4"/>
              </a:rPr>
              <a:t>gillynr@gmail.com</a:t>
            </a:r>
            <a:r>
              <a:rPr lang="en-US" dirty="0">
                <a:solidFill>
                  <a:srgbClr val="275476"/>
                </a:solidFill>
              </a:rPr>
              <a:t> or </a:t>
            </a:r>
            <a:r>
              <a:rPr lang="en-US" dirty="0">
                <a:solidFill>
                  <a:srgbClr val="275476"/>
                </a:solidFill>
                <a:hlinkClick r:id="rId5"/>
              </a:rPr>
              <a:t>nick@gillyeducation.com</a:t>
            </a:r>
            <a:r>
              <a:rPr lang="en-US" dirty="0">
                <a:solidFill>
                  <a:srgbClr val="275476"/>
                </a:solidFill>
              </a:rPr>
              <a:t> </a:t>
            </a:r>
          </a:p>
        </p:txBody>
      </p:sp>
    </p:spTree>
    <p:extLst>
      <p:ext uri="{BB962C8B-B14F-4D97-AF65-F5344CB8AC3E}">
        <p14:creationId xmlns:p14="http://schemas.microsoft.com/office/powerpoint/2010/main" val="324865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6EFA-3AB7-DD31-ED5C-C8B0AE0AF7B0}"/>
              </a:ext>
            </a:extLst>
          </p:cNvPr>
          <p:cNvSpPr>
            <a:spLocks noGrp="1"/>
          </p:cNvSpPr>
          <p:nvPr>
            <p:ph type="title"/>
          </p:nvPr>
        </p:nvSpPr>
        <p:spPr/>
        <p:txBody>
          <a:bodyPr/>
          <a:lstStyle/>
          <a:p>
            <a:r>
              <a:rPr lang="en-US" dirty="0">
                <a:solidFill>
                  <a:srgbClr val="275476"/>
                </a:solidFill>
              </a:rPr>
              <a:t>How will we run today….</a:t>
            </a:r>
          </a:p>
        </p:txBody>
      </p:sp>
      <p:sp>
        <p:nvSpPr>
          <p:cNvPr id="3" name="Content Placeholder 2">
            <a:extLst>
              <a:ext uri="{FF2B5EF4-FFF2-40B4-BE49-F238E27FC236}">
                <a16:creationId xmlns:a16="http://schemas.microsoft.com/office/drawing/2014/main" id="{D54DC8F0-672E-5396-01E0-05164D7394A2}"/>
              </a:ext>
            </a:extLst>
          </p:cNvPr>
          <p:cNvSpPr>
            <a:spLocks noGrp="1"/>
          </p:cNvSpPr>
          <p:nvPr>
            <p:ph idx="1"/>
          </p:nvPr>
        </p:nvSpPr>
        <p:spPr/>
        <p:txBody>
          <a:bodyPr>
            <a:noAutofit/>
          </a:bodyPr>
          <a:lstStyle/>
          <a:p>
            <a:r>
              <a:rPr lang="en-US" sz="3200" dirty="0">
                <a:solidFill>
                  <a:srgbClr val="275476"/>
                </a:solidFill>
              </a:rPr>
              <a:t>Share the I</a:t>
            </a:r>
            <a:r>
              <a:rPr lang="en-US" sz="3200" baseline="30000" dirty="0">
                <a:solidFill>
                  <a:srgbClr val="275476"/>
                </a:solidFill>
              </a:rPr>
              <a:t>3</a:t>
            </a:r>
            <a:r>
              <a:rPr lang="en-US" sz="3200" dirty="0">
                <a:solidFill>
                  <a:srgbClr val="275476"/>
                </a:solidFill>
              </a:rPr>
              <a:t> with you to look at briefly</a:t>
            </a:r>
          </a:p>
          <a:p>
            <a:r>
              <a:rPr lang="en-US" sz="3200" dirty="0">
                <a:solidFill>
                  <a:srgbClr val="275476"/>
                </a:solidFill>
              </a:rPr>
              <a:t>Explain the background logic through the lens of a new teacher</a:t>
            </a:r>
          </a:p>
          <a:p>
            <a:r>
              <a:rPr lang="en-US" sz="3200" dirty="0">
                <a:solidFill>
                  <a:srgbClr val="275476"/>
                </a:solidFill>
              </a:rPr>
              <a:t>Play out for you how this can be used with a new teacher</a:t>
            </a:r>
          </a:p>
          <a:p>
            <a:r>
              <a:rPr lang="en-US" sz="3200" dirty="0">
                <a:solidFill>
                  <a:srgbClr val="275476"/>
                </a:solidFill>
              </a:rPr>
              <a:t>Pull it all together</a:t>
            </a:r>
          </a:p>
          <a:p>
            <a:r>
              <a:rPr lang="en-US" sz="3200" dirty="0">
                <a:solidFill>
                  <a:srgbClr val="275476"/>
                </a:solidFill>
              </a:rPr>
              <a:t>Questions</a:t>
            </a:r>
          </a:p>
        </p:txBody>
      </p:sp>
      <p:pic>
        <p:nvPicPr>
          <p:cNvPr id="5" name="Picture 4">
            <a:extLst>
              <a:ext uri="{FF2B5EF4-FFF2-40B4-BE49-F238E27FC236}">
                <a16:creationId xmlns:a16="http://schemas.microsoft.com/office/drawing/2014/main" id="{6B99F8AA-164E-C924-D597-6C7D0585A550}"/>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79087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3C57-18C3-E882-9128-E6D97B0FC8DF}"/>
              </a:ext>
            </a:extLst>
          </p:cNvPr>
          <p:cNvSpPr>
            <a:spLocks noGrp="1"/>
          </p:cNvSpPr>
          <p:nvPr>
            <p:ph type="title"/>
          </p:nvPr>
        </p:nvSpPr>
        <p:spPr>
          <a:xfrm>
            <a:off x="838200" y="365125"/>
            <a:ext cx="10515600" cy="671135"/>
          </a:xfrm>
        </p:spPr>
        <p:txBody>
          <a:bodyPr>
            <a:normAutofit fontScale="90000"/>
          </a:bodyPr>
          <a:lstStyle/>
          <a:p>
            <a:r>
              <a:rPr lang="en-US" dirty="0">
                <a:solidFill>
                  <a:srgbClr val="275476"/>
                </a:solidFill>
              </a:rPr>
              <a:t>How to Read an I3 to make sense of it…</a:t>
            </a:r>
          </a:p>
        </p:txBody>
      </p:sp>
      <p:graphicFrame>
        <p:nvGraphicFramePr>
          <p:cNvPr id="5" name="Table 5">
            <a:extLst>
              <a:ext uri="{FF2B5EF4-FFF2-40B4-BE49-F238E27FC236}">
                <a16:creationId xmlns:a16="http://schemas.microsoft.com/office/drawing/2014/main" id="{94CA0E88-0F2C-C2E3-6004-F9DECCCD9221}"/>
              </a:ext>
            </a:extLst>
          </p:cNvPr>
          <p:cNvGraphicFramePr>
            <a:graphicFrameLocks noGrp="1"/>
          </p:cNvGraphicFramePr>
          <p:nvPr/>
        </p:nvGraphicFramePr>
        <p:xfrm>
          <a:off x="1656441" y="2858708"/>
          <a:ext cx="8271330" cy="3868664"/>
        </p:xfrm>
        <a:graphic>
          <a:graphicData uri="http://schemas.openxmlformats.org/drawingml/2006/table">
            <a:tbl>
              <a:tblPr firstRow="1" bandRow="1">
                <a:tableStyleId>{5C22544A-7EE6-4342-B048-85BDC9FD1C3A}</a:tableStyleId>
              </a:tblPr>
              <a:tblGrid>
                <a:gridCol w="1378555">
                  <a:extLst>
                    <a:ext uri="{9D8B030D-6E8A-4147-A177-3AD203B41FA5}">
                      <a16:colId xmlns:a16="http://schemas.microsoft.com/office/drawing/2014/main" val="645580973"/>
                    </a:ext>
                  </a:extLst>
                </a:gridCol>
                <a:gridCol w="1378555">
                  <a:extLst>
                    <a:ext uri="{9D8B030D-6E8A-4147-A177-3AD203B41FA5}">
                      <a16:colId xmlns:a16="http://schemas.microsoft.com/office/drawing/2014/main" val="1690897455"/>
                    </a:ext>
                  </a:extLst>
                </a:gridCol>
                <a:gridCol w="1378555">
                  <a:extLst>
                    <a:ext uri="{9D8B030D-6E8A-4147-A177-3AD203B41FA5}">
                      <a16:colId xmlns:a16="http://schemas.microsoft.com/office/drawing/2014/main" val="3868004095"/>
                    </a:ext>
                  </a:extLst>
                </a:gridCol>
                <a:gridCol w="1378555">
                  <a:extLst>
                    <a:ext uri="{9D8B030D-6E8A-4147-A177-3AD203B41FA5}">
                      <a16:colId xmlns:a16="http://schemas.microsoft.com/office/drawing/2014/main" val="1932302102"/>
                    </a:ext>
                  </a:extLst>
                </a:gridCol>
                <a:gridCol w="1378555">
                  <a:extLst>
                    <a:ext uri="{9D8B030D-6E8A-4147-A177-3AD203B41FA5}">
                      <a16:colId xmlns:a16="http://schemas.microsoft.com/office/drawing/2014/main" val="3011507417"/>
                    </a:ext>
                  </a:extLst>
                </a:gridCol>
                <a:gridCol w="1378555">
                  <a:extLst>
                    <a:ext uri="{9D8B030D-6E8A-4147-A177-3AD203B41FA5}">
                      <a16:colId xmlns:a16="http://schemas.microsoft.com/office/drawing/2014/main" val="2278732550"/>
                    </a:ext>
                  </a:extLst>
                </a:gridCol>
              </a:tblGrid>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009582"/>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56665745"/>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5176229"/>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16888892"/>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93481330"/>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77150067"/>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79980770"/>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03372195"/>
                  </a:ext>
                </a:extLst>
              </a:tr>
            </a:tbl>
          </a:graphicData>
        </a:graphic>
      </p:graphicFrame>
      <p:sp>
        <p:nvSpPr>
          <p:cNvPr id="6" name="Down Arrow 5">
            <a:extLst>
              <a:ext uri="{FF2B5EF4-FFF2-40B4-BE49-F238E27FC236}">
                <a16:creationId xmlns:a16="http://schemas.microsoft.com/office/drawing/2014/main" id="{3C8EAFFD-0350-9025-4B6C-BE135AD9D2C1}"/>
              </a:ext>
            </a:extLst>
          </p:cNvPr>
          <p:cNvSpPr/>
          <p:nvPr/>
        </p:nvSpPr>
        <p:spPr>
          <a:xfrm flipH="1">
            <a:off x="2025831" y="2980568"/>
            <a:ext cx="476796" cy="33636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a:extLst>
              <a:ext uri="{FF2B5EF4-FFF2-40B4-BE49-F238E27FC236}">
                <a16:creationId xmlns:a16="http://schemas.microsoft.com/office/drawing/2014/main" id="{B522E0F9-7859-9C6D-A0AF-3F35E2E2BD3F}"/>
              </a:ext>
            </a:extLst>
          </p:cNvPr>
          <p:cNvSpPr/>
          <p:nvPr/>
        </p:nvSpPr>
        <p:spPr>
          <a:xfrm flipH="1">
            <a:off x="3453497" y="2980568"/>
            <a:ext cx="476796" cy="33636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a:extLst>
              <a:ext uri="{FF2B5EF4-FFF2-40B4-BE49-F238E27FC236}">
                <a16:creationId xmlns:a16="http://schemas.microsoft.com/office/drawing/2014/main" id="{C3744228-4936-76DF-D46A-CFDE03F6E36B}"/>
              </a:ext>
            </a:extLst>
          </p:cNvPr>
          <p:cNvSpPr/>
          <p:nvPr/>
        </p:nvSpPr>
        <p:spPr>
          <a:xfrm flipH="1">
            <a:off x="4786172" y="2980568"/>
            <a:ext cx="476796" cy="33636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a:extLst>
              <a:ext uri="{FF2B5EF4-FFF2-40B4-BE49-F238E27FC236}">
                <a16:creationId xmlns:a16="http://schemas.microsoft.com/office/drawing/2014/main" id="{1E51604E-F2EA-3838-C8AA-447C18E4F33C}"/>
              </a:ext>
            </a:extLst>
          </p:cNvPr>
          <p:cNvSpPr/>
          <p:nvPr/>
        </p:nvSpPr>
        <p:spPr>
          <a:xfrm flipH="1">
            <a:off x="6192077" y="2980568"/>
            <a:ext cx="476796" cy="33636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a16="http://schemas.microsoft.com/office/drawing/2014/main" id="{66DCE341-A13A-6BA1-DB3D-2174235DE855}"/>
              </a:ext>
            </a:extLst>
          </p:cNvPr>
          <p:cNvSpPr/>
          <p:nvPr/>
        </p:nvSpPr>
        <p:spPr>
          <a:xfrm flipH="1">
            <a:off x="7524752" y="2980568"/>
            <a:ext cx="476796" cy="33636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CFBF1BB-B805-0F69-7DAB-D792ED6EAEB0}"/>
              </a:ext>
            </a:extLst>
          </p:cNvPr>
          <p:cNvSpPr txBox="1"/>
          <p:nvPr/>
        </p:nvSpPr>
        <p:spPr>
          <a:xfrm>
            <a:off x="838200" y="1073059"/>
            <a:ext cx="10199914" cy="1384995"/>
          </a:xfrm>
          <a:prstGeom prst="rect">
            <a:avLst/>
          </a:prstGeom>
          <a:noFill/>
        </p:spPr>
        <p:txBody>
          <a:bodyPr wrap="square" rtlCol="0">
            <a:spAutoFit/>
          </a:bodyPr>
          <a:lstStyle/>
          <a:p>
            <a:r>
              <a:rPr lang="en-US" sz="2800" dirty="0">
                <a:solidFill>
                  <a:srgbClr val="275476"/>
                </a:solidFill>
              </a:rPr>
              <a:t>Like a day to day lesson plan, read vertically</a:t>
            </a:r>
          </a:p>
          <a:p>
            <a:r>
              <a:rPr lang="en-US" sz="2800" dirty="0">
                <a:solidFill>
                  <a:srgbClr val="275476"/>
                </a:solidFill>
              </a:rPr>
              <a:t>Place yourself in teacher seat, What has to happen to execute this?</a:t>
            </a:r>
          </a:p>
          <a:p>
            <a:r>
              <a:rPr lang="en-US" sz="2800" dirty="0">
                <a:solidFill>
                  <a:srgbClr val="275476"/>
                </a:solidFill>
              </a:rPr>
              <a:t>Place yourself in the student seat.  What is is coming at me?</a:t>
            </a:r>
          </a:p>
        </p:txBody>
      </p:sp>
      <p:pic>
        <p:nvPicPr>
          <p:cNvPr id="11" name="Picture 10">
            <a:extLst>
              <a:ext uri="{FF2B5EF4-FFF2-40B4-BE49-F238E27FC236}">
                <a16:creationId xmlns:a16="http://schemas.microsoft.com/office/drawing/2014/main" id="{386F7C09-6413-78E6-A93F-3D42BF23DEF0}"/>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55861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45A8-1DC7-0758-4B03-533984C6E147}"/>
              </a:ext>
            </a:extLst>
          </p:cNvPr>
          <p:cNvSpPr>
            <a:spLocks noGrp="1"/>
          </p:cNvSpPr>
          <p:nvPr>
            <p:ph type="title"/>
          </p:nvPr>
        </p:nvSpPr>
        <p:spPr>
          <a:xfrm>
            <a:off x="838200" y="365125"/>
            <a:ext cx="10515600" cy="777875"/>
          </a:xfrm>
        </p:spPr>
        <p:txBody>
          <a:bodyPr/>
          <a:lstStyle/>
          <a:p>
            <a:r>
              <a:rPr lang="en-US" dirty="0">
                <a:solidFill>
                  <a:srgbClr val="275476"/>
                </a:solidFill>
              </a:rPr>
              <a:t>How to Read an I3 to make sense of it…</a:t>
            </a:r>
          </a:p>
        </p:txBody>
      </p:sp>
      <p:graphicFrame>
        <p:nvGraphicFramePr>
          <p:cNvPr id="4" name="Table 5">
            <a:extLst>
              <a:ext uri="{FF2B5EF4-FFF2-40B4-BE49-F238E27FC236}">
                <a16:creationId xmlns:a16="http://schemas.microsoft.com/office/drawing/2014/main" id="{EC0C51F1-EDC0-413C-5652-07222B69883E}"/>
              </a:ext>
            </a:extLst>
          </p:cNvPr>
          <p:cNvGraphicFramePr>
            <a:graphicFrameLocks noGrp="1"/>
          </p:cNvGraphicFramePr>
          <p:nvPr/>
        </p:nvGraphicFramePr>
        <p:xfrm>
          <a:off x="1656441" y="2631499"/>
          <a:ext cx="8271330" cy="3809519"/>
        </p:xfrm>
        <a:graphic>
          <a:graphicData uri="http://schemas.openxmlformats.org/drawingml/2006/table">
            <a:tbl>
              <a:tblPr firstRow="1" bandRow="1">
                <a:tableStyleId>{5C22544A-7EE6-4342-B048-85BDC9FD1C3A}</a:tableStyleId>
              </a:tblPr>
              <a:tblGrid>
                <a:gridCol w="1378555">
                  <a:extLst>
                    <a:ext uri="{9D8B030D-6E8A-4147-A177-3AD203B41FA5}">
                      <a16:colId xmlns:a16="http://schemas.microsoft.com/office/drawing/2014/main" val="645580973"/>
                    </a:ext>
                  </a:extLst>
                </a:gridCol>
                <a:gridCol w="1378555">
                  <a:extLst>
                    <a:ext uri="{9D8B030D-6E8A-4147-A177-3AD203B41FA5}">
                      <a16:colId xmlns:a16="http://schemas.microsoft.com/office/drawing/2014/main" val="1690897455"/>
                    </a:ext>
                  </a:extLst>
                </a:gridCol>
                <a:gridCol w="1378555">
                  <a:extLst>
                    <a:ext uri="{9D8B030D-6E8A-4147-A177-3AD203B41FA5}">
                      <a16:colId xmlns:a16="http://schemas.microsoft.com/office/drawing/2014/main" val="3868004095"/>
                    </a:ext>
                  </a:extLst>
                </a:gridCol>
                <a:gridCol w="1378555">
                  <a:extLst>
                    <a:ext uri="{9D8B030D-6E8A-4147-A177-3AD203B41FA5}">
                      <a16:colId xmlns:a16="http://schemas.microsoft.com/office/drawing/2014/main" val="1932302102"/>
                    </a:ext>
                  </a:extLst>
                </a:gridCol>
                <a:gridCol w="1378555">
                  <a:extLst>
                    <a:ext uri="{9D8B030D-6E8A-4147-A177-3AD203B41FA5}">
                      <a16:colId xmlns:a16="http://schemas.microsoft.com/office/drawing/2014/main" val="3011507417"/>
                    </a:ext>
                  </a:extLst>
                </a:gridCol>
                <a:gridCol w="1378555">
                  <a:extLst>
                    <a:ext uri="{9D8B030D-6E8A-4147-A177-3AD203B41FA5}">
                      <a16:colId xmlns:a16="http://schemas.microsoft.com/office/drawing/2014/main" val="2278732550"/>
                    </a:ext>
                  </a:extLst>
                </a:gridCol>
              </a:tblGrid>
              <a:tr h="483583">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009582"/>
                  </a:ext>
                </a:extLst>
              </a:tr>
              <a:tr h="483583">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56665745"/>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5176229"/>
                  </a:ext>
                </a:extLst>
              </a:tr>
              <a:tr h="42443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16888892"/>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93481330"/>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77150067"/>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79980770"/>
                  </a:ext>
                </a:extLst>
              </a:tr>
              <a:tr h="48358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03372195"/>
                  </a:ext>
                </a:extLst>
              </a:tr>
            </a:tbl>
          </a:graphicData>
        </a:graphic>
      </p:graphicFrame>
      <p:sp>
        <p:nvSpPr>
          <p:cNvPr id="5" name="TextBox 4">
            <a:extLst>
              <a:ext uri="{FF2B5EF4-FFF2-40B4-BE49-F238E27FC236}">
                <a16:creationId xmlns:a16="http://schemas.microsoft.com/office/drawing/2014/main" id="{15EDA4ED-EA38-EEAD-D585-EB51573CACC4}"/>
              </a:ext>
            </a:extLst>
          </p:cNvPr>
          <p:cNvSpPr txBox="1"/>
          <p:nvPr/>
        </p:nvSpPr>
        <p:spPr>
          <a:xfrm>
            <a:off x="838200" y="1194646"/>
            <a:ext cx="9938657" cy="1384995"/>
          </a:xfrm>
          <a:prstGeom prst="rect">
            <a:avLst/>
          </a:prstGeom>
          <a:noFill/>
        </p:spPr>
        <p:txBody>
          <a:bodyPr wrap="square" rtlCol="0">
            <a:spAutoFit/>
          </a:bodyPr>
          <a:lstStyle/>
          <a:p>
            <a:r>
              <a:rPr lang="en-US" sz="2800" dirty="0">
                <a:solidFill>
                  <a:srgbClr val="275476"/>
                </a:solidFill>
              </a:rPr>
              <a:t>Loop from Like Blocks, Topics, and ask questions to your self.</a:t>
            </a:r>
          </a:p>
          <a:p>
            <a:r>
              <a:rPr lang="en-US" sz="2800" dirty="0">
                <a:solidFill>
                  <a:srgbClr val="275476"/>
                </a:solidFill>
              </a:rPr>
              <a:t>Continuity?, Time?, Too Little?, Too Much?, Makes Practical Sense?</a:t>
            </a:r>
          </a:p>
          <a:p>
            <a:r>
              <a:rPr lang="en-US" sz="2800" dirty="0">
                <a:solidFill>
                  <a:srgbClr val="275476"/>
                </a:solidFill>
              </a:rPr>
              <a:t>Use the Overlay to gain clarity</a:t>
            </a:r>
          </a:p>
        </p:txBody>
      </p:sp>
      <p:sp>
        <p:nvSpPr>
          <p:cNvPr id="9" name="Rectangle 8">
            <a:extLst>
              <a:ext uri="{FF2B5EF4-FFF2-40B4-BE49-F238E27FC236}">
                <a16:creationId xmlns:a16="http://schemas.microsoft.com/office/drawing/2014/main" id="{FC6535FC-48C6-C73C-0CF0-F7E41630840E}"/>
              </a:ext>
            </a:extLst>
          </p:cNvPr>
          <p:cNvSpPr/>
          <p:nvPr/>
        </p:nvSpPr>
        <p:spPr>
          <a:xfrm>
            <a:off x="1656441" y="3624943"/>
            <a:ext cx="1380673" cy="4735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7B0AB3-71DE-4E39-FC44-A52E97320C54}"/>
              </a:ext>
            </a:extLst>
          </p:cNvPr>
          <p:cNvSpPr/>
          <p:nvPr/>
        </p:nvSpPr>
        <p:spPr>
          <a:xfrm>
            <a:off x="8547098" y="3624943"/>
            <a:ext cx="1380673" cy="4735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4A8649-3C5C-58EC-B539-083B8B582054}"/>
              </a:ext>
            </a:extLst>
          </p:cNvPr>
          <p:cNvSpPr/>
          <p:nvPr/>
        </p:nvSpPr>
        <p:spPr>
          <a:xfrm>
            <a:off x="7166425" y="3080000"/>
            <a:ext cx="1380673" cy="4735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2E69FE-CC10-D222-BF1B-15F0F683808A}"/>
              </a:ext>
            </a:extLst>
          </p:cNvPr>
          <p:cNvSpPr/>
          <p:nvPr/>
        </p:nvSpPr>
        <p:spPr>
          <a:xfrm>
            <a:off x="4411433" y="4653643"/>
            <a:ext cx="1380673" cy="4735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E0043CD8-9A8E-FE53-2DCE-3F5545F22559}"/>
              </a:ext>
            </a:extLst>
          </p:cNvPr>
          <p:cNvSpPr/>
          <p:nvPr/>
        </p:nvSpPr>
        <p:spPr>
          <a:xfrm rot="16200000" flipH="1">
            <a:off x="1575186" y="2756095"/>
            <a:ext cx="4384248" cy="3089313"/>
          </a:xfrm>
          <a:prstGeom prst="arc">
            <a:avLst>
              <a:gd name="adj1" fmla="val 15761647"/>
              <a:gd name="adj2" fmla="val 368867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C0C7D3E-EC3E-78DF-FF4D-08769370A24C}"/>
              </a:ext>
            </a:extLst>
          </p:cNvPr>
          <p:cNvSpPr/>
          <p:nvPr/>
        </p:nvSpPr>
        <p:spPr>
          <a:xfrm rot="16016535" flipH="1">
            <a:off x="2888507" y="1954064"/>
            <a:ext cx="6894877" cy="2725400"/>
          </a:xfrm>
          <a:prstGeom prst="arc">
            <a:avLst>
              <a:gd name="adj1" fmla="val 19595692"/>
              <a:gd name="adj2" fmla="val 4597969"/>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EF670DA6-B8F4-9551-2B3B-C6CACB56F35F}"/>
              </a:ext>
            </a:extLst>
          </p:cNvPr>
          <p:cNvSpPr/>
          <p:nvPr/>
        </p:nvSpPr>
        <p:spPr>
          <a:xfrm rot="15942193" flipH="1">
            <a:off x="6679905" y="3373707"/>
            <a:ext cx="3506158" cy="1447842"/>
          </a:xfrm>
          <a:prstGeom prst="arc">
            <a:avLst>
              <a:gd name="adj1" fmla="val 13755010"/>
              <a:gd name="adj2" fmla="val 5014223"/>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Picture 24">
            <a:extLst>
              <a:ext uri="{FF2B5EF4-FFF2-40B4-BE49-F238E27FC236}">
                <a16:creationId xmlns:a16="http://schemas.microsoft.com/office/drawing/2014/main" id="{9F6F1C6E-8740-D300-1B46-E31EEAB77361}"/>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63304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64BE-9593-83EA-1D1B-B49BBE4B768E}"/>
              </a:ext>
            </a:extLst>
          </p:cNvPr>
          <p:cNvSpPr>
            <a:spLocks noGrp="1"/>
          </p:cNvSpPr>
          <p:nvPr>
            <p:ph type="title"/>
          </p:nvPr>
        </p:nvSpPr>
        <p:spPr/>
        <p:txBody>
          <a:bodyPr/>
          <a:lstStyle/>
          <a:p>
            <a:r>
              <a:rPr lang="en-US" dirty="0">
                <a:solidFill>
                  <a:srgbClr val="275476"/>
                </a:solidFill>
              </a:rPr>
              <a:t>Prompts for Focus Short</a:t>
            </a:r>
          </a:p>
        </p:txBody>
      </p:sp>
      <p:sp>
        <p:nvSpPr>
          <p:cNvPr id="3" name="Content Placeholder 2">
            <a:extLst>
              <a:ext uri="{FF2B5EF4-FFF2-40B4-BE49-F238E27FC236}">
                <a16:creationId xmlns:a16="http://schemas.microsoft.com/office/drawing/2014/main" id="{B809662F-2457-DFC6-8E23-59144C4A98EF}"/>
              </a:ext>
            </a:extLst>
          </p:cNvPr>
          <p:cNvSpPr>
            <a:spLocks noGrp="1"/>
          </p:cNvSpPr>
          <p:nvPr>
            <p:ph idx="1"/>
          </p:nvPr>
        </p:nvSpPr>
        <p:spPr/>
        <p:txBody>
          <a:bodyPr/>
          <a:lstStyle/>
          <a:p>
            <a:pPr algn="ctr"/>
            <a:endParaRPr lang="en-US" dirty="0">
              <a:solidFill>
                <a:srgbClr val="275476"/>
              </a:solidFill>
            </a:endParaRPr>
          </a:p>
          <a:p>
            <a:pPr marL="0" indent="0" algn="ctr">
              <a:buNone/>
            </a:pPr>
            <a:r>
              <a:rPr lang="en-US" dirty="0">
                <a:solidFill>
                  <a:srgbClr val="275476"/>
                </a:solidFill>
              </a:rPr>
              <a:t>How would you describe this teacher in laymen's teacher speak, as if you were talking to a colleague?</a:t>
            </a:r>
          </a:p>
          <a:p>
            <a:pPr marL="0" indent="0" algn="ctr">
              <a:buNone/>
            </a:pPr>
            <a:endParaRPr lang="en-US" dirty="0">
              <a:solidFill>
                <a:srgbClr val="275476"/>
              </a:solidFill>
            </a:endParaRPr>
          </a:p>
          <a:p>
            <a:pPr marL="0" indent="0" algn="ctr">
              <a:buNone/>
            </a:pPr>
            <a:r>
              <a:rPr lang="en-US" dirty="0">
                <a:solidFill>
                  <a:srgbClr val="275476"/>
                </a:solidFill>
              </a:rPr>
              <a:t>What is important to them?</a:t>
            </a:r>
          </a:p>
          <a:p>
            <a:pPr marL="0" indent="0" algn="ctr">
              <a:buNone/>
            </a:pPr>
            <a:endParaRPr lang="en-US" dirty="0">
              <a:solidFill>
                <a:srgbClr val="275476"/>
              </a:solidFill>
            </a:endParaRPr>
          </a:p>
          <a:p>
            <a:pPr marL="0" indent="0" algn="ctr">
              <a:buNone/>
            </a:pPr>
            <a:r>
              <a:rPr lang="en-US" dirty="0">
                <a:solidFill>
                  <a:srgbClr val="275476"/>
                </a:solidFill>
              </a:rPr>
              <a:t>What makes you think, </a:t>
            </a:r>
            <a:r>
              <a:rPr lang="en-US" dirty="0" err="1">
                <a:solidFill>
                  <a:srgbClr val="275476"/>
                </a:solidFill>
              </a:rPr>
              <a:t>Hmmmmm</a:t>
            </a:r>
            <a:r>
              <a:rPr lang="en-US" dirty="0">
                <a:solidFill>
                  <a:srgbClr val="275476"/>
                </a:solidFill>
              </a:rPr>
              <a:t>?</a:t>
            </a:r>
          </a:p>
        </p:txBody>
      </p:sp>
      <p:pic>
        <p:nvPicPr>
          <p:cNvPr id="4" name="Picture 3">
            <a:extLst>
              <a:ext uri="{FF2B5EF4-FFF2-40B4-BE49-F238E27FC236}">
                <a16:creationId xmlns:a16="http://schemas.microsoft.com/office/drawing/2014/main" id="{44E9177D-1062-39C6-F0F4-977FF5082921}"/>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80233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E725-27BA-6DC0-EFA6-FDE6FB3BFCC5}"/>
              </a:ext>
            </a:extLst>
          </p:cNvPr>
          <p:cNvSpPr>
            <a:spLocks noGrp="1"/>
          </p:cNvSpPr>
          <p:nvPr>
            <p:ph type="title"/>
          </p:nvPr>
        </p:nvSpPr>
        <p:spPr/>
        <p:txBody>
          <a:bodyPr/>
          <a:lstStyle/>
          <a:p>
            <a:r>
              <a:rPr lang="en-US" dirty="0">
                <a:solidFill>
                  <a:srgbClr val="275476"/>
                </a:solidFill>
              </a:rPr>
              <a:t>Prompts for Unit Plan and Overlay</a:t>
            </a:r>
          </a:p>
        </p:txBody>
      </p:sp>
      <p:sp>
        <p:nvSpPr>
          <p:cNvPr id="3" name="Content Placeholder 2">
            <a:extLst>
              <a:ext uri="{FF2B5EF4-FFF2-40B4-BE49-F238E27FC236}">
                <a16:creationId xmlns:a16="http://schemas.microsoft.com/office/drawing/2014/main" id="{9F955FB4-3E36-E24B-38CD-F74EB2C38B4E}"/>
              </a:ext>
            </a:extLst>
          </p:cNvPr>
          <p:cNvSpPr>
            <a:spLocks noGrp="1"/>
          </p:cNvSpPr>
          <p:nvPr>
            <p:ph idx="1"/>
          </p:nvPr>
        </p:nvSpPr>
        <p:spPr/>
        <p:txBody>
          <a:bodyPr/>
          <a:lstStyle/>
          <a:p>
            <a:r>
              <a:rPr lang="en-US" dirty="0">
                <a:solidFill>
                  <a:srgbClr val="275476"/>
                </a:solidFill>
              </a:rPr>
              <a:t>Where does this person appear to have a firm instructional grasp?</a:t>
            </a:r>
          </a:p>
          <a:p>
            <a:r>
              <a:rPr lang="en-US" dirty="0">
                <a:solidFill>
                  <a:srgbClr val="275476"/>
                </a:solidFill>
              </a:rPr>
              <a:t>Can you follow a logic trail to some extent?</a:t>
            </a:r>
          </a:p>
          <a:p>
            <a:r>
              <a:rPr lang="en-US" dirty="0">
                <a:solidFill>
                  <a:srgbClr val="275476"/>
                </a:solidFill>
              </a:rPr>
              <a:t>What is popping out to you? What are you missing?</a:t>
            </a:r>
          </a:p>
          <a:p>
            <a:r>
              <a:rPr lang="en-US" dirty="0">
                <a:solidFill>
                  <a:srgbClr val="275476"/>
                </a:solidFill>
              </a:rPr>
              <a:t>What questions do you have about what you see?  </a:t>
            </a:r>
          </a:p>
          <a:p>
            <a:r>
              <a:rPr lang="en-US" dirty="0">
                <a:solidFill>
                  <a:srgbClr val="275476"/>
                </a:solidFill>
              </a:rPr>
              <a:t>Where do you want to know more if you had the opportunity to talk to them directly?</a:t>
            </a:r>
          </a:p>
          <a:p>
            <a:r>
              <a:rPr lang="en-US" dirty="0">
                <a:solidFill>
                  <a:srgbClr val="275476"/>
                </a:solidFill>
              </a:rPr>
              <a:t>Do you have any gut reactions speaking from your experience?</a:t>
            </a:r>
          </a:p>
        </p:txBody>
      </p:sp>
      <p:pic>
        <p:nvPicPr>
          <p:cNvPr id="4" name="Picture 3">
            <a:extLst>
              <a:ext uri="{FF2B5EF4-FFF2-40B4-BE49-F238E27FC236}">
                <a16:creationId xmlns:a16="http://schemas.microsoft.com/office/drawing/2014/main" id="{CB25726D-DB0A-440B-D2B8-1B3DF2B3A5CF}"/>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42870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1D52-800A-2E2F-465F-14A1EF953102}"/>
              </a:ext>
            </a:extLst>
          </p:cNvPr>
          <p:cNvSpPr>
            <a:spLocks noGrp="1"/>
          </p:cNvSpPr>
          <p:nvPr>
            <p:ph type="title"/>
          </p:nvPr>
        </p:nvSpPr>
        <p:spPr/>
        <p:txBody>
          <a:bodyPr/>
          <a:lstStyle/>
          <a:p>
            <a:r>
              <a:rPr lang="en-US" dirty="0">
                <a:solidFill>
                  <a:srgbClr val="275476"/>
                </a:solidFill>
              </a:rPr>
              <a:t>Quick Write 1</a:t>
            </a:r>
          </a:p>
        </p:txBody>
      </p:sp>
      <p:sp>
        <p:nvSpPr>
          <p:cNvPr id="3" name="Content Placeholder 2">
            <a:extLst>
              <a:ext uri="{FF2B5EF4-FFF2-40B4-BE49-F238E27FC236}">
                <a16:creationId xmlns:a16="http://schemas.microsoft.com/office/drawing/2014/main" id="{46246962-6650-AE9A-226F-49AE6495DBA6}"/>
              </a:ext>
            </a:extLst>
          </p:cNvPr>
          <p:cNvSpPr>
            <a:spLocks noGrp="1"/>
          </p:cNvSpPr>
          <p:nvPr>
            <p:ph idx="1"/>
          </p:nvPr>
        </p:nvSpPr>
        <p:spPr>
          <a:xfrm>
            <a:off x="838200" y="3022658"/>
            <a:ext cx="10515600" cy="1325563"/>
          </a:xfrm>
        </p:spPr>
        <p:txBody>
          <a:bodyPr>
            <a:normAutofit fontScale="92500" lnSpcReduction="10000"/>
          </a:bodyPr>
          <a:lstStyle/>
          <a:p>
            <a:pPr marL="0" indent="0" algn="ctr">
              <a:buNone/>
            </a:pPr>
            <a:r>
              <a:rPr lang="en-US" sz="3600" dirty="0">
                <a:solidFill>
                  <a:srgbClr val="275476"/>
                </a:solidFill>
              </a:rPr>
              <a:t>Write down the top 3 most important things to consider about traveling from London Heathrow to Dubai as a passenger by airplane.</a:t>
            </a:r>
          </a:p>
        </p:txBody>
      </p:sp>
    </p:spTree>
    <p:extLst>
      <p:ext uri="{BB962C8B-B14F-4D97-AF65-F5344CB8AC3E}">
        <p14:creationId xmlns:p14="http://schemas.microsoft.com/office/powerpoint/2010/main" val="338059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242F-83C5-F3B2-C5A3-B5D38604A3FA}"/>
              </a:ext>
            </a:extLst>
          </p:cNvPr>
          <p:cNvSpPr>
            <a:spLocks noGrp="1"/>
          </p:cNvSpPr>
          <p:nvPr>
            <p:ph type="title"/>
          </p:nvPr>
        </p:nvSpPr>
        <p:spPr/>
        <p:txBody>
          <a:bodyPr/>
          <a:lstStyle/>
          <a:p>
            <a:pPr algn="ctr"/>
            <a:r>
              <a:rPr lang="en-US" dirty="0">
                <a:solidFill>
                  <a:srgbClr val="275476"/>
                </a:solidFill>
              </a:rPr>
              <a:t>Three Parts to an I</a:t>
            </a:r>
            <a:r>
              <a:rPr lang="en-US" baseline="30000" dirty="0">
                <a:solidFill>
                  <a:srgbClr val="275476"/>
                </a:solidFill>
              </a:rPr>
              <a:t>3</a:t>
            </a:r>
          </a:p>
        </p:txBody>
      </p:sp>
      <p:sp>
        <p:nvSpPr>
          <p:cNvPr id="3" name="Content Placeholder 2">
            <a:extLst>
              <a:ext uri="{FF2B5EF4-FFF2-40B4-BE49-F238E27FC236}">
                <a16:creationId xmlns:a16="http://schemas.microsoft.com/office/drawing/2014/main" id="{D8CE520B-FC2A-AEAA-0DFE-B9B2D43827FD}"/>
              </a:ext>
            </a:extLst>
          </p:cNvPr>
          <p:cNvSpPr>
            <a:spLocks noGrp="1"/>
          </p:cNvSpPr>
          <p:nvPr>
            <p:ph idx="1"/>
          </p:nvPr>
        </p:nvSpPr>
        <p:spPr>
          <a:xfrm>
            <a:off x="838200" y="1411083"/>
            <a:ext cx="10515600" cy="4667250"/>
          </a:xfrm>
        </p:spPr>
        <p:txBody>
          <a:bodyPr>
            <a:normAutofit fontScale="85000" lnSpcReduction="10000"/>
          </a:bodyPr>
          <a:lstStyle/>
          <a:p>
            <a:pPr marL="0" indent="0">
              <a:spcBef>
                <a:spcPts val="0"/>
              </a:spcBef>
              <a:buNone/>
            </a:pPr>
            <a:r>
              <a:rPr lang="en-US" sz="4300" dirty="0">
                <a:solidFill>
                  <a:srgbClr val="275476"/>
                </a:solidFill>
                <a:latin typeface="Times New Roman" panose="02020603050405020304" pitchFamily="18" charset="0"/>
                <a:ea typeface="Times New Roman" panose="02020603050405020304" pitchFamily="18" charset="0"/>
              </a:rPr>
              <a:t>Focus </a:t>
            </a:r>
            <a:r>
              <a:rPr lang="en-US" sz="4300" dirty="0">
                <a:solidFill>
                  <a:srgbClr val="275476"/>
                </a:solidFill>
                <a:effectLst/>
                <a:latin typeface="Times New Roman" panose="02020603050405020304" pitchFamily="18" charset="0"/>
                <a:ea typeface="Times New Roman" panose="02020603050405020304" pitchFamily="18" charset="0"/>
              </a:rPr>
              <a:t>Short Matrix</a:t>
            </a:r>
          </a:p>
          <a:p>
            <a:pPr lvl="1">
              <a:spcBef>
                <a:spcPts val="0"/>
              </a:spcBef>
            </a:pPr>
            <a:r>
              <a:rPr lang="en-US" sz="3500" dirty="0">
                <a:solidFill>
                  <a:srgbClr val="275476"/>
                </a:solidFill>
                <a:latin typeface="Times New Roman" panose="02020603050405020304" pitchFamily="18" charset="0"/>
                <a:ea typeface="Times New Roman" panose="02020603050405020304" pitchFamily="18" charset="0"/>
              </a:rPr>
              <a:t>Opportunity to gain context, background, and most important instructional elements from the teacher’s perspective</a:t>
            </a:r>
          </a:p>
          <a:p>
            <a:pPr lvl="1">
              <a:spcBef>
                <a:spcPts val="0"/>
              </a:spcBef>
            </a:pPr>
            <a:endParaRPr lang="en-US" sz="3500" dirty="0">
              <a:solidFill>
                <a:srgbClr val="275476"/>
              </a:solidFill>
              <a:latin typeface="Times New Roman" panose="02020603050405020304" pitchFamily="18" charset="0"/>
              <a:ea typeface="Times New Roman" panose="02020603050405020304" pitchFamily="18" charset="0"/>
            </a:endParaRPr>
          </a:p>
          <a:p>
            <a:pPr lvl="1">
              <a:spcBef>
                <a:spcPts val="0"/>
              </a:spcBef>
            </a:pPr>
            <a:r>
              <a:rPr lang="en-US" sz="3500" dirty="0">
                <a:solidFill>
                  <a:srgbClr val="275476"/>
                </a:solidFill>
                <a:effectLst/>
                <a:latin typeface="Times New Roman" panose="02020603050405020304" pitchFamily="18" charset="0"/>
                <a:ea typeface="Times New Roman" panose="02020603050405020304" pitchFamily="18" charset="0"/>
              </a:rPr>
              <a:t>List is comprised of about 80 items, including </a:t>
            </a:r>
          </a:p>
          <a:p>
            <a:pPr lvl="2">
              <a:spcBef>
                <a:spcPts val="0"/>
              </a:spcBef>
            </a:pPr>
            <a:r>
              <a:rPr lang="en-US" sz="2800" dirty="0">
                <a:solidFill>
                  <a:srgbClr val="275476"/>
                </a:solidFill>
                <a:latin typeface="Times New Roman" panose="02020603050405020304" pitchFamily="18" charset="0"/>
                <a:ea typeface="Times New Roman" panose="02020603050405020304" pitchFamily="18" charset="0"/>
              </a:rPr>
              <a:t>I</a:t>
            </a:r>
            <a:r>
              <a:rPr lang="en-US" sz="2800" dirty="0">
                <a:solidFill>
                  <a:srgbClr val="275476"/>
                </a:solidFill>
                <a:effectLst/>
                <a:latin typeface="Times New Roman" panose="02020603050405020304" pitchFamily="18" charset="0"/>
                <a:ea typeface="Times New Roman" panose="02020603050405020304" pitchFamily="18" charset="0"/>
              </a:rPr>
              <a:t>nstructional frameworks (Project-based learning or Gradual Release) </a:t>
            </a:r>
          </a:p>
          <a:p>
            <a:pPr lvl="2">
              <a:spcBef>
                <a:spcPts val="0"/>
              </a:spcBef>
            </a:pPr>
            <a:r>
              <a:rPr lang="en-US" sz="2800" dirty="0">
                <a:solidFill>
                  <a:srgbClr val="275476"/>
                </a:solidFill>
                <a:effectLst/>
                <a:latin typeface="Times New Roman" panose="02020603050405020304" pitchFamily="18" charset="0"/>
                <a:ea typeface="Times New Roman" panose="02020603050405020304" pitchFamily="18" charset="0"/>
              </a:rPr>
              <a:t>Physical classroom elements (seating arrangements or decor)</a:t>
            </a:r>
          </a:p>
          <a:p>
            <a:pPr lvl="2">
              <a:spcBef>
                <a:spcPts val="0"/>
              </a:spcBef>
            </a:pPr>
            <a:r>
              <a:rPr lang="en-US" sz="2800" dirty="0">
                <a:solidFill>
                  <a:srgbClr val="275476"/>
                </a:solidFill>
                <a:latin typeface="Times New Roman" panose="02020603050405020304" pitchFamily="18" charset="0"/>
                <a:ea typeface="Times New Roman" panose="02020603050405020304" pitchFamily="18" charset="0"/>
              </a:rPr>
              <a:t>Educational concepts (differentiation, formative assessment)</a:t>
            </a:r>
          </a:p>
          <a:p>
            <a:pPr lvl="2">
              <a:spcBef>
                <a:spcPts val="0"/>
              </a:spcBef>
            </a:pPr>
            <a:r>
              <a:rPr lang="en-US" sz="2800" dirty="0">
                <a:solidFill>
                  <a:srgbClr val="275476"/>
                </a:solidFill>
                <a:latin typeface="Times New Roman" panose="02020603050405020304" pitchFamily="18" charset="0"/>
                <a:ea typeface="Times New Roman" panose="02020603050405020304" pitchFamily="18" charset="0"/>
              </a:rPr>
              <a:t>E</a:t>
            </a:r>
            <a:r>
              <a:rPr lang="en-US" sz="2800" dirty="0">
                <a:solidFill>
                  <a:srgbClr val="275476"/>
                </a:solidFill>
                <a:effectLst/>
                <a:latin typeface="Times New Roman" panose="02020603050405020304" pitchFamily="18" charset="0"/>
                <a:ea typeface="Times New Roman" panose="02020603050405020304" pitchFamily="18" charset="0"/>
              </a:rPr>
              <a:t>videnced-based practices (previewing or scaffolding)</a:t>
            </a:r>
          </a:p>
          <a:p>
            <a:pPr lvl="2">
              <a:spcBef>
                <a:spcPts val="0"/>
              </a:spcBef>
            </a:pPr>
            <a:r>
              <a:rPr lang="en-US" sz="2800" dirty="0">
                <a:solidFill>
                  <a:srgbClr val="275476"/>
                </a:solidFill>
                <a:effectLst/>
                <a:latin typeface="Times New Roman" panose="02020603050405020304" pitchFamily="18" charset="0"/>
                <a:ea typeface="Times New Roman" panose="02020603050405020304" pitchFamily="18" charset="0"/>
              </a:rPr>
              <a:t>Instructional blocks (homework or bell-ringer)</a:t>
            </a:r>
          </a:p>
          <a:p>
            <a:pPr lvl="2">
              <a:spcBef>
                <a:spcPts val="0"/>
              </a:spcBef>
            </a:pPr>
            <a:endParaRPr lang="en-US" sz="2800" dirty="0">
              <a:solidFill>
                <a:srgbClr val="275476"/>
              </a:solidFill>
              <a:effectLst/>
              <a:latin typeface="Times New Roman" panose="02020603050405020304" pitchFamily="18" charset="0"/>
              <a:ea typeface="Times New Roman" panose="02020603050405020304" pitchFamily="18" charset="0"/>
            </a:endParaRPr>
          </a:p>
          <a:p>
            <a:pPr lvl="1">
              <a:spcBef>
                <a:spcPts val="0"/>
              </a:spcBef>
            </a:pPr>
            <a:r>
              <a:rPr lang="en-US" sz="3600" dirty="0">
                <a:solidFill>
                  <a:srgbClr val="275476"/>
                </a:solidFill>
                <a:effectLst/>
                <a:latin typeface="Times New Roman" panose="02020603050405020304" pitchFamily="18" charset="0"/>
                <a:ea typeface="Times New Roman" panose="02020603050405020304" pitchFamily="18" charset="0"/>
              </a:rPr>
              <a:t>Pick 12-14 to talk about theoretically, practically, or both</a:t>
            </a:r>
          </a:p>
          <a:p>
            <a:pPr lvl="1">
              <a:spcBef>
                <a:spcPts val="0"/>
              </a:spcBef>
            </a:pPr>
            <a:r>
              <a:rPr lang="en-US" sz="3600" dirty="0">
                <a:solidFill>
                  <a:srgbClr val="275476"/>
                </a:solidFill>
                <a:effectLst/>
                <a:latin typeface="Times New Roman" panose="02020603050405020304" pitchFamily="18" charset="0"/>
                <a:ea typeface="Times New Roman" panose="02020603050405020304" pitchFamily="18" charset="0"/>
              </a:rPr>
              <a:t>3-4 sentences maximum</a:t>
            </a:r>
          </a:p>
          <a:p>
            <a:pPr marL="342900" marR="0" indent="-342900">
              <a:spcBef>
                <a:spcPts val="0"/>
              </a:spcBef>
              <a:spcAft>
                <a:spcPts val="0"/>
              </a:spcAft>
              <a:buFont typeface="+mj-lt"/>
              <a:buAutoNum type="arabicPeriod"/>
            </a:pPr>
            <a:endParaRPr lang="en-US" sz="4000" dirty="0">
              <a:solidFill>
                <a:srgbClr val="275476"/>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28C8AB28-DD7A-73F4-E8A4-BB2AC0427D40}"/>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7546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F0C5-27BD-EA7A-8D34-8DB76D20FFD4}"/>
              </a:ext>
            </a:extLst>
          </p:cNvPr>
          <p:cNvSpPr>
            <a:spLocks noGrp="1"/>
          </p:cNvSpPr>
          <p:nvPr>
            <p:ph type="title"/>
          </p:nvPr>
        </p:nvSpPr>
        <p:spPr/>
        <p:txBody>
          <a:bodyPr/>
          <a:lstStyle/>
          <a:p>
            <a:r>
              <a:rPr lang="en-US" dirty="0">
                <a:solidFill>
                  <a:srgbClr val="275476"/>
                </a:solidFill>
              </a:rPr>
              <a:t>Quick write 2</a:t>
            </a:r>
          </a:p>
        </p:txBody>
      </p:sp>
      <p:sp>
        <p:nvSpPr>
          <p:cNvPr id="4" name="TextBox 3">
            <a:extLst>
              <a:ext uri="{FF2B5EF4-FFF2-40B4-BE49-F238E27FC236}">
                <a16:creationId xmlns:a16="http://schemas.microsoft.com/office/drawing/2014/main" id="{BB39B4B2-2DA5-8740-8A62-3AD00680FF0B}"/>
              </a:ext>
            </a:extLst>
          </p:cNvPr>
          <p:cNvSpPr txBox="1"/>
          <p:nvPr/>
        </p:nvSpPr>
        <p:spPr>
          <a:xfrm>
            <a:off x="2467540" y="2959331"/>
            <a:ext cx="6942468" cy="1200329"/>
          </a:xfrm>
          <a:prstGeom prst="rect">
            <a:avLst/>
          </a:prstGeom>
          <a:noFill/>
        </p:spPr>
        <p:txBody>
          <a:bodyPr wrap="square" rtlCol="0">
            <a:spAutoFit/>
          </a:bodyPr>
          <a:lstStyle/>
          <a:p>
            <a:pPr algn="ctr"/>
            <a:r>
              <a:rPr lang="en-US" sz="3600" dirty="0">
                <a:solidFill>
                  <a:srgbClr val="275476"/>
                </a:solidFill>
              </a:rPr>
              <a:t>Draw or describe your ideal meal and its preparation process</a:t>
            </a:r>
          </a:p>
        </p:txBody>
      </p:sp>
    </p:spTree>
    <p:extLst>
      <p:ext uri="{BB962C8B-B14F-4D97-AF65-F5344CB8AC3E}">
        <p14:creationId xmlns:p14="http://schemas.microsoft.com/office/powerpoint/2010/main" val="101696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50AE-508A-52E8-56EF-9578FE648243}"/>
              </a:ext>
            </a:extLst>
          </p:cNvPr>
          <p:cNvSpPr>
            <a:spLocks noGrp="1"/>
          </p:cNvSpPr>
          <p:nvPr>
            <p:ph type="title"/>
          </p:nvPr>
        </p:nvSpPr>
        <p:spPr/>
        <p:txBody>
          <a:bodyPr/>
          <a:lstStyle/>
          <a:p>
            <a:pPr algn="ctr"/>
            <a:r>
              <a:rPr lang="en-US" dirty="0">
                <a:solidFill>
                  <a:srgbClr val="275476"/>
                </a:solidFill>
              </a:rPr>
              <a:t>Three Parts to an I</a:t>
            </a:r>
            <a:r>
              <a:rPr lang="en-US" baseline="30000" dirty="0">
                <a:solidFill>
                  <a:srgbClr val="275476"/>
                </a:solidFill>
              </a:rPr>
              <a:t>3</a:t>
            </a:r>
          </a:p>
        </p:txBody>
      </p:sp>
      <p:sp>
        <p:nvSpPr>
          <p:cNvPr id="4" name="Content Placeholder 2">
            <a:extLst>
              <a:ext uri="{FF2B5EF4-FFF2-40B4-BE49-F238E27FC236}">
                <a16:creationId xmlns:a16="http://schemas.microsoft.com/office/drawing/2014/main" id="{097640AA-D890-0153-B082-08269E054C43}"/>
              </a:ext>
            </a:extLst>
          </p:cNvPr>
          <p:cNvSpPr txBox="1">
            <a:spLocks/>
          </p:cNvSpPr>
          <p:nvPr/>
        </p:nvSpPr>
        <p:spPr>
          <a:xfrm>
            <a:off x="990600" y="1690688"/>
            <a:ext cx="10515600" cy="46386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000" dirty="0">
                <a:solidFill>
                  <a:srgbClr val="275476"/>
                </a:solidFill>
                <a:latin typeface="Times New Roman" panose="02020603050405020304" pitchFamily="18" charset="0"/>
                <a:ea typeface="Times New Roman" panose="02020603050405020304" pitchFamily="18" charset="0"/>
              </a:rPr>
              <a:t>Idealized Instructional Unit</a:t>
            </a:r>
          </a:p>
          <a:p>
            <a:pPr lvl="1">
              <a:spcBef>
                <a:spcPts val="0"/>
              </a:spcBef>
            </a:pPr>
            <a:r>
              <a:rPr lang="en-US" sz="3200" dirty="0">
                <a:solidFill>
                  <a:srgbClr val="275476"/>
                </a:solidFill>
                <a:latin typeface="Times New Roman" panose="02020603050405020304" pitchFamily="18" charset="0"/>
                <a:ea typeface="Times New Roman" panose="02020603050405020304" pitchFamily="18" charset="0"/>
              </a:rPr>
              <a:t>Opportunity to have a concrete idea of how their identity, belief system, experiences, </a:t>
            </a:r>
            <a:r>
              <a:rPr lang="en-US" sz="3200" dirty="0" err="1">
                <a:solidFill>
                  <a:srgbClr val="275476"/>
                </a:solidFill>
                <a:latin typeface="Times New Roman" panose="02020603050405020304" pitchFamily="18" charset="0"/>
                <a:ea typeface="Times New Roman" panose="02020603050405020304" pitchFamily="18" charset="0"/>
              </a:rPr>
              <a:t>ect</a:t>
            </a:r>
            <a:r>
              <a:rPr lang="en-US" sz="3200" dirty="0">
                <a:solidFill>
                  <a:srgbClr val="275476"/>
                </a:solidFill>
                <a:latin typeface="Times New Roman" panose="02020603050405020304" pitchFamily="18" charset="0"/>
                <a:ea typeface="Times New Roman" panose="02020603050405020304" pitchFamily="18" charset="0"/>
              </a:rPr>
              <a:t>.. translate into practical planning</a:t>
            </a:r>
          </a:p>
          <a:p>
            <a:pPr lvl="1">
              <a:spcBef>
                <a:spcPts val="0"/>
              </a:spcBef>
            </a:pPr>
            <a:endParaRPr lang="en-US" sz="3200" dirty="0">
              <a:solidFill>
                <a:srgbClr val="275476"/>
              </a:solidFill>
              <a:latin typeface="Times New Roman" panose="02020603050405020304" pitchFamily="18" charset="0"/>
              <a:ea typeface="Times New Roman" panose="02020603050405020304" pitchFamily="18" charset="0"/>
            </a:endParaRPr>
          </a:p>
          <a:p>
            <a:pPr lvl="1">
              <a:spcBef>
                <a:spcPts val="0"/>
              </a:spcBef>
            </a:pPr>
            <a:r>
              <a:rPr lang="en-US" sz="3200" dirty="0">
                <a:solidFill>
                  <a:srgbClr val="275476"/>
                </a:solidFill>
                <a:latin typeface="Times New Roman" panose="02020603050405020304" pitchFamily="18" charset="0"/>
                <a:ea typeface="Times New Roman" panose="02020603050405020304" pitchFamily="18" charset="0"/>
              </a:rPr>
              <a:t>Visualizes their self-expectations, their default</a:t>
            </a:r>
          </a:p>
          <a:p>
            <a:pPr lvl="1">
              <a:spcBef>
                <a:spcPts val="0"/>
              </a:spcBef>
            </a:pPr>
            <a:endParaRPr lang="en-US" sz="3200" dirty="0">
              <a:solidFill>
                <a:srgbClr val="275476"/>
              </a:solidFill>
              <a:latin typeface="Times New Roman" panose="02020603050405020304" pitchFamily="18" charset="0"/>
              <a:ea typeface="Times New Roman" panose="02020603050405020304" pitchFamily="18" charset="0"/>
            </a:endParaRPr>
          </a:p>
          <a:p>
            <a:pPr lvl="1">
              <a:spcBef>
                <a:spcPts val="0"/>
              </a:spcBef>
            </a:pPr>
            <a:r>
              <a:rPr lang="en-US" sz="3200" dirty="0">
                <a:solidFill>
                  <a:srgbClr val="275476"/>
                </a:solidFill>
                <a:latin typeface="Times New Roman" panose="02020603050405020304" pitchFamily="18" charset="0"/>
                <a:ea typeface="Times New Roman" panose="02020603050405020304" pitchFamily="18" charset="0"/>
              </a:rPr>
              <a:t>Its is a 10 day unit period with opportunity to provide before and after unit context</a:t>
            </a:r>
          </a:p>
          <a:p>
            <a:pPr lvl="1">
              <a:spcBef>
                <a:spcPts val="0"/>
              </a:spcBef>
            </a:pPr>
            <a:endParaRPr lang="en-US" sz="3200" dirty="0">
              <a:solidFill>
                <a:srgbClr val="275476"/>
              </a:solidFill>
              <a:latin typeface="Times New Roman" panose="02020603050405020304" pitchFamily="18" charset="0"/>
              <a:ea typeface="Times New Roman" panose="02020603050405020304" pitchFamily="18" charset="0"/>
            </a:endParaRPr>
          </a:p>
          <a:p>
            <a:pPr lvl="1">
              <a:spcBef>
                <a:spcPts val="0"/>
              </a:spcBef>
            </a:pPr>
            <a:r>
              <a:rPr lang="en-US" sz="3200" dirty="0">
                <a:solidFill>
                  <a:srgbClr val="275476"/>
                </a:solidFill>
                <a:latin typeface="Times New Roman" panose="02020603050405020304" pitchFamily="18" charset="0"/>
                <a:ea typeface="Times New Roman" panose="02020603050405020304" pitchFamily="18" charset="0"/>
              </a:rPr>
              <a:t>A,B,C,D,E,F,G are given as curriculum examples</a:t>
            </a:r>
          </a:p>
          <a:p>
            <a:pPr lvl="1">
              <a:spcBef>
                <a:spcPts val="0"/>
              </a:spcBef>
            </a:pPr>
            <a:endParaRPr lang="en-US" sz="3200" dirty="0">
              <a:solidFill>
                <a:srgbClr val="275476"/>
              </a:solidFill>
              <a:latin typeface="Times New Roman" panose="02020603050405020304" pitchFamily="18" charset="0"/>
              <a:ea typeface="Times New Roman" panose="02020603050405020304" pitchFamily="18" charset="0"/>
            </a:endParaRPr>
          </a:p>
          <a:p>
            <a:pPr lvl="1">
              <a:spcBef>
                <a:spcPts val="0"/>
              </a:spcBef>
            </a:pPr>
            <a:r>
              <a:rPr lang="en-US" sz="3200" dirty="0">
                <a:solidFill>
                  <a:srgbClr val="275476"/>
                </a:solidFill>
                <a:latin typeface="Times New Roman" panose="02020603050405020304" pitchFamily="18" charset="0"/>
                <a:ea typeface="Times New Roman" panose="02020603050405020304" pitchFamily="18" charset="0"/>
              </a:rPr>
              <a:t>Used a standard color system to describe teacher-led instruction, group instruction, homework, </a:t>
            </a:r>
            <a:r>
              <a:rPr lang="en-US" sz="3200" dirty="0" err="1">
                <a:solidFill>
                  <a:srgbClr val="275476"/>
                </a:solidFill>
                <a:latin typeface="Times New Roman" panose="02020603050405020304" pitchFamily="18" charset="0"/>
                <a:ea typeface="Times New Roman" panose="02020603050405020304" pitchFamily="18" charset="0"/>
              </a:rPr>
              <a:t>ect</a:t>
            </a:r>
            <a:r>
              <a:rPr lang="en-US" sz="3200" dirty="0">
                <a:solidFill>
                  <a:srgbClr val="275476"/>
                </a:solidFill>
                <a:latin typeface="Times New Roman" panose="02020603050405020304" pitchFamily="18" charset="0"/>
                <a:ea typeface="Times New Roman" panose="02020603050405020304" pitchFamily="18" charset="0"/>
              </a:rPr>
              <a:t>…</a:t>
            </a:r>
          </a:p>
        </p:txBody>
      </p:sp>
      <p:pic>
        <p:nvPicPr>
          <p:cNvPr id="5" name="Picture 4">
            <a:extLst>
              <a:ext uri="{FF2B5EF4-FFF2-40B4-BE49-F238E27FC236}">
                <a16:creationId xmlns:a16="http://schemas.microsoft.com/office/drawing/2014/main" id="{729E3B84-019F-04DC-8A43-6B6CD76D57C5}"/>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94596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C4B6-70E8-22A2-964C-4234D8FDA675}"/>
              </a:ext>
            </a:extLst>
          </p:cNvPr>
          <p:cNvSpPr>
            <a:spLocks noGrp="1"/>
          </p:cNvSpPr>
          <p:nvPr>
            <p:ph type="title"/>
          </p:nvPr>
        </p:nvSpPr>
        <p:spPr/>
        <p:txBody>
          <a:bodyPr/>
          <a:lstStyle/>
          <a:p>
            <a:r>
              <a:rPr lang="en-US" dirty="0">
                <a:solidFill>
                  <a:srgbClr val="275476"/>
                </a:solidFill>
              </a:rPr>
              <a:t>Three Parts to an I</a:t>
            </a:r>
            <a:r>
              <a:rPr lang="en-US" baseline="30000" dirty="0">
                <a:solidFill>
                  <a:srgbClr val="275476"/>
                </a:solidFill>
              </a:rPr>
              <a:t>3</a:t>
            </a:r>
          </a:p>
        </p:txBody>
      </p:sp>
      <p:sp>
        <p:nvSpPr>
          <p:cNvPr id="3" name="Content Placeholder 2">
            <a:extLst>
              <a:ext uri="{FF2B5EF4-FFF2-40B4-BE49-F238E27FC236}">
                <a16:creationId xmlns:a16="http://schemas.microsoft.com/office/drawing/2014/main" id="{A54D9CD0-94CF-7F7B-5B90-7993484ECB2E}"/>
              </a:ext>
            </a:extLst>
          </p:cNvPr>
          <p:cNvSpPr>
            <a:spLocks noGrp="1"/>
          </p:cNvSpPr>
          <p:nvPr>
            <p:ph idx="1"/>
          </p:nvPr>
        </p:nvSpPr>
        <p:spPr>
          <a:xfrm>
            <a:off x="838200" y="1820862"/>
            <a:ext cx="10515600" cy="2780635"/>
          </a:xfrm>
        </p:spPr>
        <p:txBody>
          <a:bodyPr/>
          <a:lstStyle/>
          <a:p>
            <a:pPr marL="0" indent="0">
              <a:buNone/>
            </a:pPr>
            <a:r>
              <a:rPr lang="en-US" sz="4000" dirty="0">
                <a:solidFill>
                  <a:srgbClr val="275476"/>
                </a:solidFill>
              </a:rPr>
              <a:t>Interconnection Overlay</a:t>
            </a:r>
          </a:p>
          <a:p>
            <a:pPr lvl="1"/>
            <a:r>
              <a:rPr lang="en-US" sz="2800" dirty="0">
                <a:solidFill>
                  <a:srgbClr val="275476"/>
                </a:solidFill>
              </a:rPr>
              <a:t>Opportunity to describe any connections from one part of the planning to another or any necessary detail that may help with deeper understanding</a:t>
            </a:r>
          </a:p>
          <a:p>
            <a:pPr lvl="1"/>
            <a:r>
              <a:rPr lang="en-US" sz="2800" dirty="0">
                <a:solidFill>
                  <a:srgbClr val="275476"/>
                </a:solidFill>
              </a:rPr>
              <a:t>May use arrows, descriptions, or colors, </a:t>
            </a:r>
            <a:r>
              <a:rPr lang="en-US" sz="2800" dirty="0" err="1">
                <a:solidFill>
                  <a:srgbClr val="275476"/>
                </a:solidFill>
              </a:rPr>
              <a:t>ect</a:t>
            </a:r>
            <a:r>
              <a:rPr lang="en-US" sz="2800" dirty="0">
                <a:solidFill>
                  <a:srgbClr val="275476"/>
                </a:solidFill>
              </a:rPr>
              <a:t>..</a:t>
            </a:r>
          </a:p>
        </p:txBody>
      </p:sp>
      <p:pic>
        <p:nvPicPr>
          <p:cNvPr id="4" name="Picture 3">
            <a:extLst>
              <a:ext uri="{FF2B5EF4-FFF2-40B4-BE49-F238E27FC236}">
                <a16:creationId xmlns:a16="http://schemas.microsoft.com/office/drawing/2014/main" id="{296A39E3-CF44-CDA2-F09D-FA14DF942942}"/>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87375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1794-2A51-5DF5-0160-BF8549B2D310}"/>
              </a:ext>
            </a:extLst>
          </p:cNvPr>
          <p:cNvSpPr>
            <a:spLocks noGrp="1"/>
          </p:cNvSpPr>
          <p:nvPr>
            <p:ph type="title"/>
          </p:nvPr>
        </p:nvSpPr>
        <p:spPr/>
        <p:txBody>
          <a:bodyPr/>
          <a:lstStyle/>
          <a:p>
            <a:r>
              <a:rPr lang="en-US" dirty="0"/>
              <a:t>My promise to a 9 month old …</a:t>
            </a:r>
          </a:p>
        </p:txBody>
      </p:sp>
      <p:pic>
        <p:nvPicPr>
          <p:cNvPr id="5" name="Picture 4">
            <a:extLst>
              <a:ext uri="{FF2B5EF4-FFF2-40B4-BE49-F238E27FC236}">
                <a16:creationId xmlns:a16="http://schemas.microsoft.com/office/drawing/2014/main" id="{E415A6B0-C678-29C1-A982-828C2D505FF6}"/>
              </a:ext>
            </a:extLst>
          </p:cNvPr>
          <p:cNvPicPr>
            <a:picLocks noChangeAspect="1"/>
          </p:cNvPicPr>
          <p:nvPr/>
        </p:nvPicPr>
        <p:blipFill>
          <a:blip r:embed="rId2"/>
          <a:stretch>
            <a:fillRect/>
          </a:stretch>
        </p:blipFill>
        <p:spPr>
          <a:xfrm>
            <a:off x="1637070" y="1397410"/>
            <a:ext cx="6966155" cy="5224616"/>
          </a:xfrm>
          <a:prstGeom prst="rect">
            <a:avLst/>
          </a:prstGeom>
          <a:effectLst>
            <a:softEdge rad="38100"/>
          </a:effectLst>
        </p:spPr>
      </p:pic>
      <p:pic>
        <p:nvPicPr>
          <p:cNvPr id="6" name="Picture 5">
            <a:extLst>
              <a:ext uri="{FF2B5EF4-FFF2-40B4-BE49-F238E27FC236}">
                <a16:creationId xmlns:a16="http://schemas.microsoft.com/office/drawing/2014/main" id="{2F0272E5-620C-4FD8-82FE-7F0F6E88ECA4}"/>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73682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5C5-A16D-B95E-DC9B-FCC6AB8BA4CB}"/>
              </a:ext>
            </a:extLst>
          </p:cNvPr>
          <p:cNvSpPr>
            <a:spLocks noGrp="1"/>
          </p:cNvSpPr>
          <p:nvPr>
            <p:ph type="title"/>
          </p:nvPr>
        </p:nvSpPr>
        <p:spPr>
          <a:xfrm>
            <a:off x="838200" y="2766218"/>
            <a:ext cx="10515600" cy="1325563"/>
          </a:xfrm>
        </p:spPr>
        <p:txBody>
          <a:bodyPr>
            <a:normAutofit/>
          </a:bodyPr>
          <a:lstStyle/>
          <a:p>
            <a:pPr algn="ctr"/>
            <a:r>
              <a:rPr lang="en-US" dirty="0">
                <a:solidFill>
                  <a:srgbClr val="275476"/>
                </a:solidFill>
              </a:rPr>
              <a:t>Background logic through the frame of novice teachers.</a:t>
            </a:r>
          </a:p>
        </p:txBody>
      </p:sp>
    </p:spTree>
    <p:extLst>
      <p:ext uri="{BB962C8B-B14F-4D97-AF65-F5344CB8AC3E}">
        <p14:creationId xmlns:p14="http://schemas.microsoft.com/office/powerpoint/2010/main" val="39387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1314-526E-A05D-3756-35A95BC7CFEA}"/>
              </a:ext>
            </a:extLst>
          </p:cNvPr>
          <p:cNvSpPr>
            <a:spLocks noGrp="1"/>
          </p:cNvSpPr>
          <p:nvPr>
            <p:ph type="title"/>
          </p:nvPr>
        </p:nvSpPr>
        <p:spPr>
          <a:xfrm>
            <a:off x="1021080" y="2766218"/>
            <a:ext cx="10515600" cy="1325563"/>
          </a:xfrm>
        </p:spPr>
        <p:txBody>
          <a:bodyPr>
            <a:normAutofit/>
          </a:bodyPr>
          <a:lstStyle/>
          <a:p>
            <a:pPr algn="ctr"/>
            <a:r>
              <a:rPr lang="en-US" dirty="0">
                <a:solidFill>
                  <a:srgbClr val="275476"/>
                </a:solidFill>
              </a:rPr>
              <a:t>“Let’s start with great expectations.”</a:t>
            </a:r>
          </a:p>
        </p:txBody>
      </p:sp>
    </p:spTree>
    <p:extLst>
      <p:ext uri="{BB962C8B-B14F-4D97-AF65-F5344CB8AC3E}">
        <p14:creationId xmlns:p14="http://schemas.microsoft.com/office/powerpoint/2010/main" val="42057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7499-D3CF-CA63-491C-F24B46F226E6}"/>
              </a:ext>
            </a:extLst>
          </p:cNvPr>
          <p:cNvSpPr>
            <a:spLocks noGrp="1"/>
          </p:cNvSpPr>
          <p:nvPr>
            <p:ph type="title"/>
          </p:nvPr>
        </p:nvSpPr>
        <p:spPr>
          <a:xfrm>
            <a:off x="838200" y="80662"/>
            <a:ext cx="10515600" cy="1325563"/>
          </a:xfrm>
        </p:spPr>
        <p:txBody>
          <a:bodyPr/>
          <a:lstStyle/>
          <a:p>
            <a:pPr algn="ctr"/>
            <a:r>
              <a:rPr lang="en-US" dirty="0"/>
              <a:t>Teacher Roundness</a:t>
            </a:r>
          </a:p>
        </p:txBody>
      </p:sp>
      <p:pic>
        <p:nvPicPr>
          <p:cNvPr id="4100" name="Picture 4" descr="Picture">
            <a:extLst>
              <a:ext uri="{FF2B5EF4-FFF2-40B4-BE49-F238E27FC236}">
                <a16:creationId xmlns:a16="http://schemas.microsoft.com/office/drawing/2014/main" id="{F41EDE80-1530-131E-42D6-6D64D6045F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302" y="1104066"/>
            <a:ext cx="8023123" cy="5219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E9903C-CA81-D06B-FB11-C6531C245891}"/>
              </a:ext>
            </a:extLst>
          </p:cNvPr>
          <p:cNvSpPr txBox="1"/>
          <p:nvPr/>
        </p:nvSpPr>
        <p:spPr>
          <a:xfrm>
            <a:off x="5685596" y="6315210"/>
            <a:ext cx="4000500" cy="369332"/>
          </a:xfrm>
          <a:prstGeom prst="rect">
            <a:avLst/>
          </a:prstGeom>
          <a:noFill/>
        </p:spPr>
        <p:txBody>
          <a:bodyPr wrap="square" rtlCol="0">
            <a:spAutoFit/>
          </a:bodyPr>
          <a:lstStyle/>
          <a:p>
            <a:r>
              <a:rPr lang="en-US" dirty="0"/>
              <a:t>Charlotte Danielson, 2022</a:t>
            </a:r>
          </a:p>
        </p:txBody>
      </p:sp>
      <p:pic>
        <p:nvPicPr>
          <p:cNvPr id="12" name="Picture 11">
            <a:extLst>
              <a:ext uri="{FF2B5EF4-FFF2-40B4-BE49-F238E27FC236}">
                <a16:creationId xmlns:a16="http://schemas.microsoft.com/office/drawing/2014/main" id="{7B2009FE-0D26-0C3F-D0CB-27F99B0595AA}"/>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9455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07B3-638F-4A8F-AC14-0673712729D1}"/>
              </a:ext>
            </a:extLst>
          </p:cNvPr>
          <p:cNvSpPr>
            <a:spLocks noGrp="1"/>
          </p:cNvSpPr>
          <p:nvPr>
            <p:ph type="title"/>
          </p:nvPr>
        </p:nvSpPr>
        <p:spPr>
          <a:xfrm>
            <a:off x="674914" y="155574"/>
            <a:ext cx="10515600" cy="1325563"/>
          </a:xfrm>
        </p:spPr>
        <p:txBody>
          <a:bodyPr/>
          <a:lstStyle/>
          <a:p>
            <a:r>
              <a:rPr lang="en-US" dirty="0">
                <a:solidFill>
                  <a:srgbClr val="275476"/>
                </a:solidFill>
              </a:rPr>
              <a:t>Pressure to Be Perfect….</a:t>
            </a:r>
          </a:p>
        </p:txBody>
      </p:sp>
      <p:sp>
        <p:nvSpPr>
          <p:cNvPr id="3" name="Content Placeholder 2">
            <a:extLst>
              <a:ext uri="{FF2B5EF4-FFF2-40B4-BE49-F238E27FC236}">
                <a16:creationId xmlns:a16="http://schemas.microsoft.com/office/drawing/2014/main" id="{9FA7B37E-13A5-5105-5FC4-6F1A92D540D5}"/>
              </a:ext>
            </a:extLst>
          </p:cNvPr>
          <p:cNvSpPr>
            <a:spLocks noGrp="1"/>
          </p:cNvSpPr>
          <p:nvPr>
            <p:ph idx="1"/>
          </p:nvPr>
        </p:nvSpPr>
        <p:spPr>
          <a:xfrm>
            <a:off x="838200" y="1194106"/>
            <a:ext cx="10515600" cy="5376863"/>
          </a:xfrm>
        </p:spPr>
        <p:txBody>
          <a:bodyPr>
            <a:normAutofit lnSpcReduction="10000"/>
          </a:bodyPr>
          <a:lstStyle/>
          <a:p>
            <a:pPr marL="0" indent="0">
              <a:buNone/>
            </a:pPr>
            <a:r>
              <a:rPr lang="en-US" dirty="0">
                <a:solidFill>
                  <a:srgbClr val="275476"/>
                </a:solidFill>
              </a:rPr>
              <a:t>In Pennsylvania you can be terminated for the following non-criminal offenses:</a:t>
            </a:r>
          </a:p>
          <a:p>
            <a:pPr marL="0" marR="0" indent="0">
              <a:buNone/>
            </a:pPr>
            <a:r>
              <a:rPr lang="en-US" b="1" dirty="0">
                <a:solidFill>
                  <a:srgbClr val="275476"/>
                </a:solidFill>
                <a:effectLst/>
                <a:latin typeface="Montserrat" pitchFamily="2" charset="77"/>
                <a:ea typeface="Times New Roman" panose="02020603050405020304" pitchFamily="18" charset="0"/>
              </a:rPr>
              <a:t>Immorality</a:t>
            </a:r>
            <a:r>
              <a:rPr lang="en-US" sz="1800" b="1" dirty="0">
                <a:solidFill>
                  <a:srgbClr val="275476"/>
                </a:solidFill>
                <a:effectLst/>
                <a:latin typeface="Montserrat" pitchFamily="2" charset="77"/>
                <a:ea typeface="Times New Roman" panose="02020603050405020304" pitchFamily="18" charset="0"/>
              </a:rPr>
              <a:t> </a:t>
            </a:r>
            <a:r>
              <a:rPr lang="en-US" sz="1800" dirty="0">
                <a:solidFill>
                  <a:srgbClr val="275476"/>
                </a:solidFill>
                <a:effectLst/>
                <a:latin typeface="Montserrat" pitchFamily="2" charset="77"/>
                <a:ea typeface="Times New Roman" panose="02020603050405020304" pitchFamily="18" charset="0"/>
              </a:rPr>
              <a:t>- Immorality is conduct which offends the morals of the Commonwealth and is a bad example to the youth whose ideals a professional educator or a charter school staff member has a duty to foster and elevate.</a:t>
            </a:r>
            <a:endParaRPr lang="en-US" sz="1800" dirty="0">
              <a:solidFill>
                <a:srgbClr val="275476"/>
              </a:solidFill>
              <a:effectLst/>
              <a:latin typeface="Times New Roman" panose="02020603050405020304" pitchFamily="18" charset="0"/>
              <a:ea typeface="Times New Roman" panose="02020603050405020304" pitchFamily="18" charset="0"/>
            </a:endParaRPr>
          </a:p>
          <a:p>
            <a:pPr marL="0" marR="0" indent="0" algn="l">
              <a:buNone/>
            </a:pPr>
            <a:r>
              <a:rPr lang="en-US" b="1" dirty="0">
                <a:solidFill>
                  <a:srgbClr val="275476"/>
                </a:solidFill>
                <a:effectLst/>
                <a:latin typeface="Montserrat" pitchFamily="2" charset="77"/>
                <a:ea typeface="Times New Roman" panose="02020603050405020304" pitchFamily="18" charset="0"/>
              </a:rPr>
              <a:t>Incompetency </a:t>
            </a:r>
            <a:r>
              <a:rPr lang="en-US" sz="1800" dirty="0">
                <a:solidFill>
                  <a:srgbClr val="275476"/>
                </a:solidFill>
                <a:effectLst/>
                <a:latin typeface="Montserrat" pitchFamily="2" charset="77"/>
                <a:ea typeface="Times New Roman" panose="02020603050405020304" pitchFamily="18" charset="0"/>
              </a:rPr>
              <a:t>- Incompetency is a continuing or persistent mental or intellectual inability or incapacity to perform the services expected of a professional educator or a charter school staff member.</a:t>
            </a:r>
            <a:endParaRPr lang="en-US" sz="1800" dirty="0">
              <a:solidFill>
                <a:srgbClr val="275476"/>
              </a:solidFill>
              <a:effectLst/>
              <a:latin typeface="Times New Roman" panose="02020603050405020304" pitchFamily="18" charset="0"/>
              <a:ea typeface="Times New Roman" panose="02020603050405020304" pitchFamily="18" charset="0"/>
            </a:endParaRPr>
          </a:p>
          <a:p>
            <a:pPr marL="0" marR="0" indent="0" algn="l">
              <a:buNone/>
            </a:pPr>
            <a:r>
              <a:rPr lang="en-US" b="1" dirty="0">
                <a:solidFill>
                  <a:srgbClr val="275476"/>
                </a:solidFill>
                <a:effectLst/>
                <a:latin typeface="Montserrat" pitchFamily="2" charset="77"/>
                <a:ea typeface="Times New Roman" panose="02020603050405020304" pitchFamily="18" charset="0"/>
              </a:rPr>
              <a:t>Intemperance </a:t>
            </a:r>
            <a:r>
              <a:rPr lang="en-US" sz="1800" dirty="0">
                <a:solidFill>
                  <a:srgbClr val="275476"/>
                </a:solidFill>
                <a:effectLst/>
                <a:latin typeface="Montserrat" pitchFamily="2" charset="77"/>
                <a:ea typeface="Times New Roman" panose="02020603050405020304" pitchFamily="18" charset="0"/>
              </a:rPr>
              <a:t>- Intemperance is a loss of self-control or self-restraint, which may result from excessive conduct.</a:t>
            </a:r>
            <a:endParaRPr lang="en-US" sz="1800" dirty="0">
              <a:solidFill>
                <a:srgbClr val="275476"/>
              </a:solidFill>
              <a:effectLst/>
              <a:latin typeface="Times New Roman" panose="02020603050405020304" pitchFamily="18" charset="0"/>
              <a:ea typeface="Times New Roman" panose="02020603050405020304" pitchFamily="18" charset="0"/>
            </a:endParaRPr>
          </a:p>
          <a:p>
            <a:pPr marL="0" marR="0" indent="0" algn="l">
              <a:buNone/>
            </a:pPr>
            <a:r>
              <a:rPr lang="en-US" b="1" dirty="0">
                <a:solidFill>
                  <a:srgbClr val="275476"/>
                </a:solidFill>
                <a:effectLst/>
                <a:latin typeface="Montserrat" pitchFamily="2" charset="77"/>
                <a:ea typeface="Times New Roman" panose="02020603050405020304" pitchFamily="18" charset="0"/>
              </a:rPr>
              <a:t>Cruelty </a:t>
            </a:r>
            <a:r>
              <a:rPr lang="en-US" sz="1800" dirty="0">
                <a:solidFill>
                  <a:srgbClr val="275476"/>
                </a:solidFill>
                <a:effectLst/>
                <a:latin typeface="Montserrat" pitchFamily="2" charset="77"/>
                <a:ea typeface="Times New Roman" panose="02020603050405020304" pitchFamily="18" charset="0"/>
              </a:rPr>
              <a:t>- Cruelty is the intentional, malicious and unnecessary infliction of physical or psychological pain upon living creatures, particularly human beings.</a:t>
            </a:r>
            <a:endParaRPr lang="en-US" sz="1800" dirty="0">
              <a:solidFill>
                <a:srgbClr val="275476"/>
              </a:solidFill>
              <a:effectLst/>
              <a:latin typeface="Times New Roman" panose="02020603050405020304" pitchFamily="18" charset="0"/>
              <a:ea typeface="Times New Roman" panose="02020603050405020304" pitchFamily="18" charset="0"/>
            </a:endParaRPr>
          </a:p>
          <a:p>
            <a:pPr marL="0" marR="0" indent="0" algn="l">
              <a:buNone/>
            </a:pPr>
            <a:r>
              <a:rPr lang="en-US" b="1" dirty="0">
                <a:solidFill>
                  <a:srgbClr val="275476"/>
                </a:solidFill>
                <a:effectLst/>
                <a:latin typeface="Montserrat" pitchFamily="2" charset="77"/>
                <a:ea typeface="Times New Roman" panose="02020603050405020304" pitchFamily="18" charset="0"/>
              </a:rPr>
              <a:t>Negligence</a:t>
            </a:r>
            <a:r>
              <a:rPr lang="en-US" sz="1800" b="1" dirty="0">
                <a:solidFill>
                  <a:srgbClr val="275476"/>
                </a:solidFill>
                <a:effectLst/>
                <a:latin typeface="Montserrat" pitchFamily="2" charset="77"/>
                <a:ea typeface="Times New Roman" panose="02020603050405020304" pitchFamily="18" charset="0"/>
              </a:rPr>
              <a:t> </a:t>
            </a:r>
            <a:r>
              <a:rPr lang="en-US" sz="1800" dirty="0">
                <a:solidFill>
                  <a:srgbClr val="275476"/>
                </a:solidFill>
                <a:effectLst/>
                <a:latin typeface="Montserrat" pitchFamily="2" charset="77"/>
                <a:ea typeface="Times New Roman" panose="02020603050405020304" pitchFamily="18" charset="0"/>
              </a:rPr>
              <a:t>- Negligence is a continuing or persistent action or omission in violation of a duty. A duty may be established by law, by promulgated school rules, policies or procedures, by express direction from superiors or by duties of professional responsibility, including duties prescribed by Chapter 235 (relating to Code of Professional Practice and Conduct for Educators).</a:t>
            </a:r>
            <a:endParaRPr lang="en-US" sz="1800" dirty="0">
              <a:solidFill>
                <a:srgbClr val="275476"/>
              </a:solidFill>
              <a:effectLst/>
              <a:latin typeface="Times New Roman" panose="02020603050405020304" pitchFamily="18" charset="0"/>
              <a:ea typeface="Times New Roman" panose="02020603050405020304" pitchFamily="18" charset="0"/>
            </a:endParaRPr>
          </a:p>
          <a:p>
            <a:endParaRPr lang="en-US" dirty="0">
              <a:solidFill>
                <a:srgbClr val="275476"/>
              </a:solidFill>
            </a:endParaRPr>
          </a:p>
        </p:txBody>
      </p:sp>
      <p:pic>
        <p:nvPicPr>
          <p:cNvPr id="4" name="Picture 3">
            <a:extLst>
              <a:ext uri="{FF2B5EF4-FFF2-40B4-BE49-F238E27FC236}">
                <a16:creationId xmlns:a16="http://schemas.microsoft.com/office/drawing/2014/main" id="{0D1CDC65-480E-936B-A2E2-D8A79BAB5FAC}"/>
              </a:ext>
            </a:extLst>
          </p:cNvPr>
          <p:cNvPicPr>
            <a:picLocks noChangeAspect="1"/>
          </p:cNvPicPr>
          <p:nvPr/>
        </p:nvPicPr>
        <p:blipFill>
          <a:blip r:embed="rId2"/>
          <a:stretch>
            <a:fillRect/>
          </a:stretch>
        </p:blipFill>
        <p:spPr>
          <a:xfrm>
            <a:off x="10781070" y="6350512"/>
            <a:ext cx="1410929" cy="440915"/>
          </a:xfrm>
          <a:prstGeom prst="rect">
            <a:avLst/>
          </a:prstGeom>
        </p:spPr>
      </p:pic>
    </p:spTree>
    <p:extLst>
      <p:ext uri="{BB962C8B-B14F-4D97-AF65-F5344CB8AC3E}">
        <p14:creationId xmlns:p14="http://schemas.microsoft.com/office/powerpoint/2010/main" val="405987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42AFE1-7C8E-5FD2-0939-53DA97629175}"/>
              </a:ext>
            </a:extLst>
          </p:cNvPr>
          <p:cNvSpPr/>
          <p:nvPr/>
        </p:nvSpPr>
        <p:spPr>
          <a:xfrm>
            <a:off x="620486" y="620486"/>
            <a:ext cx="4114800" cy="404948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3EF82F-AED6-741E-0764-20AB32811E86}"/>
              </a:ext>
            </a:extLst>
          </p:cNvPr>
          <p:cNvSpPr txBox="1"/>
          <p:nvPr/>
        </p:nvSpPr>
        <p:spPr>
          <a:xfrm>
            <a:off x="495300" y="3864568"/>
            <a:ext cx="359229" cy="369332"/>
          </a:xfrm>
          <a:prstGeom prst="rect">
            <a:avLst/>
          </a:prstGeom>
          <a:noFill/>
        </p:spPr>
        <p:txBody>
          <a:bodyPr wrap="square" rtlCol="0">
            <a:spAutoFit/>
          </a:bodyPr>
          <a:lstStyle/>
          <a:p>
            <a:r>
              <a:rPr lang="en-US" dirty="0"/>
              <a:t>A</a:t>
            </a:r>
          </a:p>
        </p:txBody>
      </p:sp>
      <p:sp>
        <p:nvSpPr>
          <p:cNvPr id="7" name="TextBox 6">
            <a:extLst>
              <a:ext uri="{FF2B5EF4-FFF2-40B4-BE49-F238E27FC236}">
                <a16:creationId xmlns:a16="http://schemas.microsoft.com/office/drawing/2014/main" id="{9CA8C296-2516-14BF-7E2B-8A70D1B58E64}"/>
              </a:ext>
            </a:extLst>
          </p:cNvPr>
          <p:cNvSpPr txBox="1"/>
          <p:nvPr/>
        </p:nvSpPr>
        <p:spPr>
          <a:xfrm>
            <a:off x="1137557" y="741793"/>
            <a:ext cx="359229" cy="369332"/>
          </a:xfrm>
          <a:prstGeom prst="rect">
            <a:avLst/>
          </a:prstGeom>
          <a:noFill/>
        </p:spPr>
        <p:txBody>
          <a:bodyPr wrap="square" rtlCol="0">
            <a:spAutoFit/>
          </a:bodyPr>
          <a:lstStyle/>
          <a:p>
            <a:r>
              <a:rPr lang="en-US" dirty="0"/>
              <a:t>C</a:t>
            </a:r>
          </a:p>
        </p:txBody>
      </p:sp>
      <p:sp>
        <p:nvSpPr>
          <p:cNvPr id="8" name="TextBox 7">
            <a:extLst>
              <a:ext uri="{FF2B5EF4-FFF2-40B4-BE49-F238E27FC236}">
                <a16:creationId xmlns:a16="http://schemas.microsoft.com/office/drawing/2014/main" id="{6D557767-024A-FC3C-90CC-35FEB4945E40}"/>
              </a:ext>
            </a:extLst>
          </p:cNvPr>
          <p:cNvSpPr txBox="1"/>
          <p:nvPr/>
        </p:nvSpPr>
        <p:spPr>
          <a:xfrm>
            <a:off x="136071" y="2185889"/>
            <a:ext cx="359229" cy="369332"/>
          </a:xfrm>
          <a:prstGeom prst="rect">
            <a:avLst/>
          </a:prstGeom>
          <a:noFill/>
        </p:spPr>
        <p:txBody>
          <a:bodyPr wrap="square" rtlCol="0">
            <a:spAutoFit/>
          </a:bodyPr>
          <a:lstStyle/>
          <a:p>
            <a:r>
              <a:rPr lang="en-US" dirty="0"/>
              <a:t>B</a:t>
            </a:r>
          </a:p>
        </p:txBody>
      </p:sp>
      <p:sp>
        <p:nvSpPr>
          <p:cNvPr id="9" name="TextBox 8">
            <a:extLst>
              <a:ext uri="{FF2B5EF4-FFF2-40B4-BE49-F238E27FC236}">
                <a16:creationId xmlns:a16="http://schemas.microsoft.com/office/drawing/2014/main" id="{F725F53C-00AD-9565-5101-FF7AEF039430}"/>
              </a:ext>
            </a:extLst>
          </p:cNvPr>
          <p:cNvSpPr txBox="1"/>
          <p:nvPr/>
        </p:nvSpPr>
        <p:spPr>
          <a:xfrm>
            <a:off x="4735286" y="1111125"/>
            <a:ext cx="359229" cy="369332"/>
          </a:xfrm>
          <a:prstGeom prst="rect">
            <a:avLst/>
          </a:prstGeom>
          <a:noFill/>
        </p:spPr>
        <p:txBody>
          <a:bodyPr wrap="square" rtlCol="0">
            <a:spAutoFit/>
          </a:bodyPr>
          <a:lstStyle/>
          <a:p>
            <a:r>
              <a:rPr lang="en-US" dirty="0"/>
              <a:t>E</a:t>
            </a:r>
          </a:p>
        </p:txBody>
      </p:sp>
      <p:sp>
        <p:nvSpPr>
          <p:cNvPr id="10" name="TextBox 9">
            <a:extLst>
              <a:ext uri="{FF2B5EF4-FFF2-40B4-BE49-F238E27FC236}">
                <a16:creationId xmlns:a16="http://schemas.microsoft.com/office/drawing/2014/main" id="{5021142C-B867-F486-2AD0-1D3893DE3958}"/>
              </a:ext>
            </a:extLst>
          </p:cNvPr>
          <p:cNvSpPr txBox="1"/>
          <p:nvPr/>
        </p:nvSpPr>
        <p:spPr>
          <a:xfrm>
            <a:off x="3282043" y="299559"/>
            <a:ext cx="359229" cy="369332"/>
          </a:xfrm>
          <a:prstGeom prst="rect">
            <a:avLst/>
          </a:prstGeom>
          <a:noFill/>
        </p:spPr>
        <p:txBody>
          <a:bodyPr wrap="square" rtlCol="0">
            <a:spAutoFit/>
          </a:bodyPr>
          <a:lstStyle/>
          <a:p>
            <a:r>
              <a:rPr lang="en-US" dirty="0"/>
              <a:t>D</a:t>
            </a:r>
          </a:p>
        </p:txBody>
      </p:sp>
      <p:sp>
        <p:nvSpPr>
          <p:cNvPr id="11" name="TextBox 10">
            <a:extLst>
              <a:ext uri="{FF2B5EF4-FFF2-40B4-BE49-F238E27FC236}">
                <a16:creationId xmlns:a16="http://schemas.microsoft.com/office/drawing/2014/main" id="{8E5945D0-61AB-BFA9-974B-F45E50EA6E00}"/>
              </a:ext>
            </a:extLst>
          </p:cNvPr>
          <p:cNvSpPr txBox="1"/>
          <p:nvPr/>
        </p:nvSpPr>
        <p:spPr>
          <a:xfrm>
            <a:off x="5094515" y="2824479"/>
            <a:ext cx="359229" cy="369332"/>
          </a:xfrm>
          <a:prstGeom prst="rect">
            <a:avLst/>
          </a:prstGeom>
          <a:noFill/>
        </p:spPr>
        <p:txBody>
          <a:bodyPr wrap="square" rtlCol="0">
            <a:spAutoFit/>
          </a:bodyPr>
          <a:lstStyle/>
          <a:p>
            <a:r>
              <a:rPr lang="en-US" dirty="0"/>
              <a:t>F</a:t>
            </a:r>
          </a:p>
        </p:txBody>
      </p:sp>
      <p:sp>
        <p:nvSpPr>
          <p:cNvPr id="12" name="TextBox 11">
            <a:extLst>
              <a:ext uri="{FF2B5EF4-FFF2-40B4-BE49-F238E27FC236}">
                <a16:creationId xmlns:a16="http://schemas.microsoft.com/office/drawing/2014/main" id="{222258C1-D798-2757-2C1C-1E43318A4799}"/>
              </a:ext>
            </a:extLst>
          </p:cNvPr>
          <p:cNvSpPr txBox="1"/>
          <p:nvPr/>
        </p:nvSpPr>
        <p:spPr>
          <a:xfrm>
            <a:off x="4376057" y="4300639"/>
            <a:ext cx="359229" cy="369332"/>
          </a:xfrm>
          <a:prstGeom prst="rect">
            <a:avLst/>
          </a:prstGeom>
          <a:noFill/>
        </p:spPr>
        <p:txBody>
          <a:bodyPr wrap="square" rtlCol="0">
            <a:spAutoFit/>
          </a:bodyPr>
          <a:lstStyle/>
          <a:p>
            <a:r>
              <a:rPr lang="en-US" dirty="0"/>
              <a:t>G</a:t>
            </a:r>
          </a:p>
        </p:txBody>
      </p:sp>
      <p:sp>
        <p:nvSpPr>
          <p:cNvPr id="13" name="TextBox 12">
            <a:extLst>
              <a:ext uri="{FF2B5EF4-FFF2-40B4-BE49-F238E27FC236}">
                <a16:creationId xmlns:a16="http://schemas.microsoft.com/office/drawing/2014/main" id="{CD1491F9-6D15-F19B-6522-5210CE9AC820}"/>
              </a:ext>
            </a:extLst>
          </p:cNvPr>
          <p:cNvSpPr txBox="1"/>
          <p:nvPr/>
        </p:nvSpPr>
        <p:spPr>
          <a:xfrm>
            <a:off x="2443842" y="4907165"/>
            <a:ext cx="359229" cy="369332"/>
          </a:xfrm>
          <a:prstGeom prst="rect">
            <a:avLst/>
          </a:prstGeom>
          <a:noFill/>
        </p:spPr>
        <p:txBody>
          <a:bodyPr wrap="square" rtlCol="0">
            <a:spAutoFit/>
          </a:bodyPr>
          <a:lstStyle/>
          <a:p>
            <a:r>
              <a:rPr lang="en-US" dirty="0"/>
              <a:t>H</a:t>
            </a:r>
          </a:p>
        </p:txBody>
      </p:sp>
      <p:sp>
        <p:nvSpPr>
          <p:cNvPr id="14" name="TextBox 13">
            <a:extLst>
              <a:ext uri="{FF2B5EF4-FFF2-40B4-BE49-F238E27FC236}">
                <a16:creationId xmlns:a16="http://schemas.microsoft.com/office/drawing/2014/main" id="{7DABD09C-ACAB-1087-C693-385FDA3996DD}"/>
              </a:ext>
            </a:extLst>
          </p:cNvPr>
          <p:cNvSpPr txBox="1"/>
          <p:nvPr/>
        </p:nvSpPr>
        <p:spPr>
          <a:xfrm>
            <a:off x="5094515" y="418628"/>
            <a:ext cx="6019800" cy="2123658"/>
          </a:xfrm>
          <a:prstGeom prst="rect">
            <a:avLst/>
          </a:prstGeom>
          <a:noFill/>
        </p:spPr>
        <p:txBody>
          <a:bodyPr wrap="square" rtlCol="0">
            <a:spAutoFit/>
          </a:bodyPr>
          <a:lstStyle/>
          <a:p>
            <a:pPr algn="ctr"/>
            <a:r>
              <a:rPr lang="en-US" sz="4400" dirty="0">
                <a:solidFill>
                  <a:srgbClr val="275476"/>
                </a:solidFill>
              </a:rPr>
              <a:t>Teachers have a Roundness of Expectations</a:t>
            </a:r>
          </a:p>
        </p:txBody>
      </p:sp>
      <p:sp>
        <p:nvSpPr>
          <p:cNvPr id="16" name="TextBox 15">
            <a:extLst>
              <a:ext uri="{FF2B5EF4-FFF2-40B4-BE49-F238E27FC236}">
                <a16:creationId xmlns:a16="http://schemas.microsoft.com/office/drawing/2014/main" id="{7E3C78CF-6D1E-A065-7FF3-CA655CB9B04E}"/>
              </a:ext>
            </a:extLst>
          </p:cNvPr>
          <p:cNvSpPr txBox="1"/>
          <p:nvPr/>
        </p:nvSpPr>
        <p:spPr>
          <a:xfrm>
            <a:off x="5676900" y="2824479"/>
            <a:ext cx="6019800" cy="2677656"/>
          </a:xfrm>
          <a:prstGeom prst="rect">
            <a:avLst/>
          </a:prstGeom>
          <a:noFill/>
        </p:spPr>
        <p:txBody>
          <a:bodyPr wrap="square">
            <a:spAutoFit/>
          </a:bodyPr>
          <a:lstStyle/>
          <a:p>
            <a:pPr marL="0" marR="0">
              <a:spcBef>
                <a:spcPts val="0"/>
              </a:spcBef>
              <a:spcAft>
                <a:spcPts val="0"/>
              </a:spcAft>
              <a:tabLst>
                <a:tab pos="4172585" algn="l"/>
              </a:tabLst>
            </a:pPr>
            <a:r>
              <a:rPr lang="en-US" sz="2800" dirty="0">
                <a:solidFill>
                  <a:srgbClr val="275476"/>
                </a:solidFill>
                <a:effectLst/>
                <a:latin typeface="Times New Roman" panose="02020603050405020304" pitchFamily="18" charset="0"/>
                <a:ea typeface="Times New Roman" panose="02020603050405020304" pitchFamily="18" charset="0"/>
              </a:rPr>
              <a:t>What is accepted compared to other professions:</a:t>
            </a:r>
          </a:p>
          <a:p>
            <a:pPr marL="0" marR="0">
              <a:spcBef>
                <a:spcPts val="0"/>
              </a:spcBef>
              <a:spcAft>
                <a:spcPts val="0"/>
              </a:spcAft>
              <a:tabLst>
                <a:tab pos="4172585" algn="l"/>
              </a:tabLst>
            </a:pPr>
            <a:endParaRPr lang="en-US" sz="2800" dirty="0">
              <a:solidFill>
                <a:srgbClr val="275476"/>
              </a:solidFill>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tabLst>
                <a:tab pos="4172585" algn="l"/>
              </a:tabLst>
            </a:pPr>
            <a:r>
              <a:rPr lang="en-US" sz="2800" dirty="0">
                <a:solidFill>
                  <a:srgbClr val="275476"/>
                </a:solidFill>
                <a:effectLst/>
                <a:latin typeface="Times New Roman" panose="02020603050405020304" pitchFamily="18" charset="0"/>
                <a:ea typeface="Times New Roman" panose="02020603050405020304" pitchFamily="18" charset="0"/>
              </a:rPr>
              <a:t>Doctors with terrible bedside manners</a:t>
            </a:r>
          </a:p>
          <a:p>
            <a:pPr marL="285750" marR="0" indent="-285750">
              <a:spcBef>
                <a:spcPts val="0"/>
              </a:spcBef>
              <a:spcAft>
                <a:spcPts val="0"/>
              </a:spcAft>
              <a:buFont typeface="Arial" panose="020B0604020202020204" pitchFamily="34" charset="0"/>
              <a:buChar char="•"/>
              <a:tabLst>
                <a:tab pos="4172585" algn="l"/>
              </a:tabLst>
            </a:pPr>
            <a:r>
              <a:rPr lang="en-US" sz="2800" dirty="0">
                <a:solidFill>
                  <a:srgbClr val="275476"/>
                </a:solidFill>
                <a:effectLst/>
                <a:latin typeface="Times New Roman" panose="02020603050405020304" pitchFamily="18" charset="0"/>
                <a:ea typeface="Times New Roman" panose="02020603050405020304" pitchFamily="18" charset="0"/>
              </a:rPr>
              <a:t>Politicians with questionable vices</a:t>
            </a:r>
          </a:p>
          <a:p>
            <a:pPr marL="285750" marR="0" indent="-285750">
              <a:spcBef>
                <a:spcPts val="0"/>
              </a:spcBef>
              <a:spcAft>
                <a:spcPts val="0"/>
              </a:spcAft>
              <a:buFont typeface="Arial" panose="020B0604020202020204" pitchFamily="34" charset="0"/>
              <a:buChar char="•"/>
              <a:tabLst>
                <a:tab pos="4172585" algn="l"/>
              </a:tabLst>
            </a:pPr>
            <a:r>
              <a:rPr lang="en-US" sz="2800" dirty="0">
                <a:solidFill>
                  <a:srgbClr val="275476"/>
                </a:solidFill>
                <a:effectLst/>
                <a:latin typeface="Times New Roman" panose="02020603050405020304" pitchFamily="18" charset="0"/>
                <a:ea typeface="Times New Roman" panose="02020603050405020304" pitchFamily="18" charset="0"/>
              </a:rPr>
              <a:t>Athletes with lots of “baggage”</a:t>
            </a:r>
          </a:p>
        </p:txBody>
      </p:sp>
      <p:pic>
        <p:nvPicPr>
          <p:cNvPr id="18" name="Picture 17">
            <a:extLst>
              <a:ext uri="{FF2B5EF4-FFF2-40B4-BE49-F238E27FC236}">
                <a16:creationId xmlns:a16="http://schemas.microsoft.com/office/drawing/2014/main" id="{37264BBE-8460-C78D-5ECF-CA7A771FFFE4}"/>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31085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539CB3-BE5D-2A4C-39E2-4D1BB8A53773}"/>
              </a:ext>
            </a:extLst>
          </p:cNvPr>
          <p:cNvSpPr/>
          <p:nvPr/>
        </p:nvSpPr>
        <p:spPr>
          <a:xfrm>
            <a:off x="1981200" y="2201989"/>
            <a:ext cx="4114800" cy="404948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DCCD2D-3032-34C3-4657-34F92F8C2898}"/>
              </a:ext>
            </a:extLst>
          </p:cNvPr>
          <p:cNvSpPr txBox="1"/>
          <p:nvPr/>
        </p:nvSpPr>
        <p:spPr>
          <a:xfrm>
            <a:off x="1856014" y="5446071"/>
            <a:ext cx="359229" cy="369332"/>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D80AC58E-48CB-F1DD-D47B-D6BF038C762F}"/>
              </a:ext>
            </a:extLst>
          </p:cNvPr>
          <p:cNvSpPr txBox="1"/>
          <p:nvPr/>
        </p:nvSpPr>
        <p:spPr>
          <a:xfrm>
            <a:off x="2498271" y="2323296"/>
            <a:ext cx="359229" cy="369332"/>
          </a:xfrm>
          <a:prstGeom prst="rect">
            <a:avLst/>
          </a:prstGeom>
          <a:noFill/>
        </p:spPr>
        <p:txBody>
          <a:bodyPr wrap="square" rtlCol="0">
            <a:spAutoFit/>
          </a:bodyPr>
          <a:lstStyle/>
          <a:p>
            <a:r>
              <a:rPr lang="en-US" dirty="0"/>
              <a:t>C</a:t>
            </a:r>
          </a:p>
        </p:txBody>
      </p:sp>
      <p:sp>
        <p:nvSpPr>
          <p:cNvPr id="7" name="TextBox 6">
            <a:extLst>
              <a:ext uri="{FF2B5EF4-FFF2-40B4-BE49-F238E27FC236}">
                <a16:creationId xmlns:a16="http://schemas.microsoft.com/office/drawing/2014/main" id="{2E1966E7-B688-2734-5EEA-8F165EEFACA7}"/>
              </a:ext>
            </a:extLst>
          </p:cNvPr>
          <p:cNvSpPr txBox="1"/>
          <p:nvPr/>
        </p:nvSpPr>
        <p:spPr>
          <a:xfrm>
            <a:off x="1496785" y="3767392"/>
            <a:ext cx="359229" cy="369332"/>
          </a:xfrm>
          <a:prstGeom prst="rect">
            <a:avLst/>
          </a:prstGeom>
          <a:noFill/>
        </p:spPr>
        <p:txBody>
          <a:bodyPr wrap="square" rtlCol="0">
            <a:spAutoFit/>
          </a:bodyPr>
          <a:lstStyle/>
          <a:p>
            <a:r>
              <a:rPr lang="en-US" dirty="0"/>
              <a:t>B</a:t>
            </a:r>
          </a:p>
        </p:txBody>
      </p:sp>
      <p:sp>
        <p:nvSpPr>
          <p:cNvPr id="8" name="TextBox 7">
            <a:extLst>
              <a:ext uri="{FF2B5EF4-FFF2-40B4-BE49-F238E27FC236}">
                <a16:creationId xmlns:a16="http://schemas.microsoft.com/office/drawing/2014/main" id="{8137109F-AD17-00F4-8DBF-37CEA6DDD0BD}"/>
              </a:ext>
            </a:extLst>
          </p:cNvPr>
          <p:cNvSpPr txBox="1"/>
          <p:nvPr/>
        </p:nvSpPr>
        <p:spPr>
          <a:xfrm>
            <a:off x="6096000" y="2692628"/>
            <a:ext cx="359229" cy="369332"/>
          </a:xfrm>
          <a:prstGeom prst="rect">
            <a:avLst/>
          </a:prstGeom>
          <a:noFill/>
        </p:spPr>
        <p:txBody>
          <a:bodyPr wrap="square" rtlCol="0">
            <a:spAutoFit/>
          </a:bodyPr>
          <a:lstStyle/>
          <a:p>
            <a:r>
              <a:rPr lang="en-US" dirty="0"/>
              <a:t>E</a:t>
            </a:r>
          </a:p>
        </p:txBody>
      </p:sp>
      <p:sp>
        <p:nvSpPr>
          <p:cNvPr id="9" name="TextBox 8">
            <a:extLst>
              <a:ext uri="{FF2B5EF4-FFF2-40B4-BE49-F238E27FC236}">
                <a16:creationId xmlns:a16="http://schemas.microsoft.com/office/drawing/2014/main" id="{D4C850D3-FC7F-D93A-4035-814A09B22D18}"/>
              </a:ext>
            </a:extLst>
          </p:cNvPr>
          <p:cNvSpPr txBox="1"/>
          <p:nvPr/>
        </p:nvSpPr>
        <p:spPr>
          <a:xfrm>
            <a:off x="4642757" y="1881062"/>
            <a:ext cx="359229" cy="369332"/>
          </a:xfrm>
          <a:prstGeom prst="rect">
            <a:avLst/>
          </a:prstGeom>
          <a:noFill/>
        </p:spPr>
        <p:txBody>
          <a:bodyPr wrap="square" rtlCol="0">
            <a:spAutoFit/>
          </a:bodyPr>
          <a:lstStyle/>
          <a:p>
            <a:r>
              <a:rPr lang="en-US" dirty="0"/>
              <a:t>D</a:t>
            </a:r>
          </a:p>
        </p:txBody>
      </p:sp>
      <p:sp>
        <p:nvSpPr>
          <p:cNvPr id="10" name="TextBox 9">
            <a:extLst>
              <a:ext uri="{FF2B5EF4-FFF2-40B4-BE49-F238E27FC236}">
                <a16:creationId xmlns:a16="http://schemas.microsoft.com/office/drawing/2014/main" id="{920338BF-4339-6EB4-96A2-5715A9F9C487}"/>
              </a:ext>
            </a:extLst>
          </p:cNvPr>
          <p:cNvSpPr txBox="1"/>
          <p:nvPr/>
        </p:nvSpPr>
        <p:spPr>
          <a:xfrm>
            <a:off x="6455229" y="4405982"/>
            <a:ext cx="359229" cy="369332"/>
          </a:xfrm>
          <a:prstGeom prst="rect">
            <a:avLst/>
          </a:prstGeom>
          <a:noFill/>
        </p:spPr>
        <p:txBody>
          <a:bodyPr wrap="square" rtlCol="0">
            <a:spAutoFit/>
          </a:bodyPr>
          <a:lstStyle/>
          <a:p>
            <a:r>
              <a:rPr lang="en-US" dirty="0"/>
              <a:t>F</a:t>
            </a:r>
          </a:p>
        </p:txBody>
      </p:sp>
      <p:sp>
        <p:nvSpPr>
          <p:cNvPr id="11" name="TextBox 10">
            <a:extLst>
              <a:ext uri="{FF2B5EF4-FFF2-40B4-BE49-F238E27FC236}">
                <a16:creationId xmlns:a16="http://schemas.microsoft.com/office/drawing/2014/main" id="{C9203BBC-8A13-245A-CFEF-B5C352E734ED}"/>
              </a:ext>
            </a:extLst>
          </p:cNvPr>
          <p:cNvSpPr txBox="1"/>
          <p:nvPr/>
        </p:nvSpPr>
        <p:spPr>
          <a:xfrm>
            <a:off x="5736771" y="5882142"/>
            <a:ext cx="359229" cy="369332"/>
          </a:xfrm>
          <a:prstGeom prst="rect">
            <a:avLst/>
          </a:prstGeom>
          <a:noFill/>
        </p:spPr>
        <p:txBody>
          <a:bodyPr wrap="square" rtlCol="0">
            <a:spAutoFit/>
          </a:bodyPr>
          <a:lstStyle/>
          <a:p>
            <a:r>
              <a:rPr lang="en-US" dirty="0"/>
              <a:t>G</a:t>
            </a:r>
          </a:p>
        </p:txBody>
      </p:sp>
      <p:sp>
        <p:nvSpPr>
          <p:cNvPr id="12" name="TextBox 11">
            <a:extLst>
              <a:ext uri="{FF2B5EF4-FFF2-40B4-BE49-F238E27FC236}">
                <a16:creationId xmlns:a16="http://schemas.microsoft.com/office/drawing/2014/main" id="{A65D8D4F-A007-4CB3-4048-B300DDF5EEA8}"/>
              </a:ext>
            </a:extLst>
          </p:cNvPr>
          <p:cNvSpPr txBox="1"/>
          <p:nvPr/>
        </p:nvSpPr>
        <p:spPr>
          <a:xfrm>
            <a:off x="3804556" y="6488668"/>
            <a:ext cx="359229" cy="369332"/>
          </a:xfrm>
          <a:prstGeom prst="rect">
            <a:avLst/>
          </a:prstGeom>
          <a:noFill/>
        </p:spPr>
        <p:txBody>
          <a:bodyPr wrap="square" rtlCol="0">
            <a:spAutoFit/>
          </a:bodyPr>
          <a:lstStyle/>
          <a:p>
            <a:r>
              <a:rPr lang="en-US" dirty="0"/>
              <a:t>H</a:t>
            </a:r>
          </a:p>
        </p:txBody>
      </p:sp>
      <p:sp>
        <p:nvSpPr>
          <p:cNvPr id="13" name="Oval 12">
            <a:extLst>
              <a:ext uri="{FF2B5EF4-FFF2-40B4-BE49-F238E27FC236}">
                <a16:creationId xmlns:a16="http://schemas.microsoft.com/office/drawing/2014/main" id="{0A878D13-C9E3-06DB-E114-A8503BFF403C}"/>
              </a:ext>
            </a:extLst>
          </p:cNvPr>
          <p:cNvSpPr/>
          <p:nvPr/>
        </p:nvSpPr>
        <p:spPr>
          <a:xfrm>
            <a:off x="5377544" y="2201989"/>
            <a:ext cx="4114800" cy="4049485"/>
          </a:xfrm>
          <a:prstGeom prst="ellipse">
            <a:avLst/>
          </a:prstGeom>
          <a:solidFill>
            <a:srgbClr val="00B0F0">
              <a:alpha val="798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5EDE09C-D741-901B-5B4A-912E829E34E7}"/>
              </a:ext>
            </a:extLst>
          </p:cNvPr>
          <p:cNvSpPr txBox="1"/>
          <p:nvPr/>
        </p:nvSpPr>
        <p:spPr>
          <a:xfrm>
            <a:off x="5252358" y="5446071"/>
            <a:ext cx="359229" cy="369332"/>
          </a:xfrm>
          <a:prstGeom prst="rect">
            <a:avLst/>
          </a:prstGeom>
          <a:noFill/>
        </p:spPr>
        <p:txBody>
          <a:bodyPr wrap="square" rtlCol="0">
            <a:spAutoFit/>
          </a:bodyPr>
          <a:lstStyle/>
          <a:p>
            <a:r>
              <a:rPr lang="en-US" dirty="0"/>
              <a:t>A</a:t>
            </a:r>
          </a:p>
        </p:txBody>
      </p:sp>
      <p:sp>
        <p:nvSpPr>
          <p:cNvPr id="15" name="TextBox 14">
            <a:extLst>
              <a:ext uri="{FF2B5EF4-FFF2-40B4-BE49-F238E27FC236}">
                <a16:creationId xmlns:a16="http://schemas.microsoft.com/office/drawing/2014/main" id="{ACCB1DB2-BF43-E00C-C2AC-2546E39D8F4C}"/>
              </a:ext>
            </a:extLst>
          </p:cNvPr>
          <p:cNvSpPr txBox="1"/>
          <p:nvPr/>
        </p:nvSpPr>
        <p:spPr>
          <a:xfrm>
            <a:off x="5894615" y="2323296"/>
            <a:ext cx="359229" cy="369332"/>
          </a:xfrm>
          <a:prstGeom prst="rect">
            <a:avLst/>
          </a:prstGeom>
          <a:noFill/>
        </p:spPr>
        <p:txBody>
          <a:bodyPr wrap="square" rtlCol="0">
            <a:spAutoFit/>
          </a:bodyPr>
          <a:lstStyle/>
          <a:p>
            <a:r>
              <a:rPr lang="en-US" dirty="0"/>
              <a:t>C</a:t>
            </a:r>
          </a:p>
        </p:txBody>
      </p:sp>
      <p:sp>
        <p:nvSpPr>
          <p:cNvPr id="16" name="TextBox 15">
            <a:extLst>
              <a:ext uri="{FF2B5EF4-FFF2-40B4-BE49-F238E27FC236}">
                <a16:creationId xmlns:a16="http://schemas.microsoft.com/office/drawing/2014/main" id="{A0657211-D542-C08E-B329-DA9FBFB52933}"/>
              </a:ext>
            </a:extLst>
          </p:cNvPr>
          <p:cNvSpPr txBox="1"/>
          <p:nvPr/>
        </p:nvSpPr>
        <p:spPr>
          <a:xfrm>
            <a:off x="4893129" y="3767392"/>
            <a:ext cx="359229" cy="369332"/>
          </a:xfrm>
          <a:prstGeom prst="rect">
            <a:avLst/>
          </a:prstGeom>
          <a:noFill/>
        </p:spPr>
        <p:txBody>
          <a:bodyPr wrap="square" rtlCol="0">
            <a:spAutoFit/>
          </a:bodyPr>
          <a:lstStyle/>
          <a:p>
            <a:r>
              <a:rPr lang="en-US" dirty="0"/>
              <a:t>B</a:t>
            </a:r>
          </a:p>
        </p:txBody>
      </p:sp>
      <p:sp>
        <p:nvSpPr>
          <p:cNvPr id="17" name="TextBox 16">
            <a:extLst>
              <a:ext uri="{FF2B5EF4-FFF2-40B4-BE49-F238E27FC236}">
                <a16:creationId xmlns:a16="http://schemas.microsoft.com/office/drawing/2014/main" id="{3523A3B8-0642-7F4A-52DC-9A79574B9442}"/>
              </a:ext>
            </a:extLst>
          </p:cNvPr>
          <p:cNvSpPr txBox="1"/>
          <p:nvPr/>
        </p:nvSpPr>
        <p:spPr>
          <a:xfrm>
            <a:off x="9492344" y="2692628"/>
            <a:ext cx="359229" cy="369332"/>
          </a:xfrm>
          <a:prstGeom prst="rect">
            <a:avLst/>
          </a:prstGeom>
          <a:noFill/>
        </p:spPr>
        <p:txBody>
          <a:bodyPr wrap="square" rtlCol="0">
            <a:spAutoFit/>
          </a:bodyPr>
          <a:lstStyle/>
          <a:p>
            <a:r>
              <a:rPr lang="en-US" dirty="0"/>
              <a:t>E</a:t>
            </a:r>
          </a:p>
        </p:txBody>
      </p:sp>
      <p:sp>
        <p:nvSpPr>
          <p:cNvPr id="18" name="TextBox 17">
            <a:extLst>
              <a:ext uri="{FF2B5EF4-FFF2-40B4-BE49-F238E27FC236}">
                <a16:creationId xmlns:a16="http://schemas.microsoft.com/office/drawing/2014/main" id="{D909797C-5030-E1E5-6408-925E577BE95D}"/>
              </a:ext>
            </a:extLst>
          </p:cNvPr>
          <p:cNvSpPr txBox="1"/>
          <p:nvPr/>
        </p:nvSpPr>
        <p:spPr>
          <a:xfrm>
            <a:off x="8039101" y="1881062"/>
            <a:ext cx="359229" cy="369332"/>
          </a:xfrm>
          <a:prstGeom prst="rect">
            <a:avLst/>
          </a:prstGeom>
          <a:noFill/>
        </p:spPr>
        <p:txBody>
          <a:bodyPr wrap="square" rtlCol="0">
            <a:spAutoFit/>
          </a:bodyPr>
          <a:lstStyle/>
          <a:p>
            <a:r>
              <a:rPr lang="en-US" dirty="0"/>
              <a:t>D</a:t>
            </a:r>
          </a:p>
        </p:txBody>
      </p:sp>
      <p:sp>
        <p:nvSpPr>
          <p:cNvPr id="19" name="TextBox 18">
            <a:extLst>
              <a:ext uri="{FF2B5EF4-FFF2-40B4-BE49-F238E27FC236}">
                <a16:creationId xmlns:a16="http://schemas.microsoft.com/office/drawing/2014/main" id="{008450FF-2329-1834-5223-029AEC242C35}"/>
              </a:ext>
            </a:extLst>
          </p:cNvPr>
          <p:cNvSpPr txBox="1"/>
          <p:nvPr/>
        </p:nvSpPr>
        <p:spPr>
          <a:xfrm>
            <a:off x="9851573" y="4405982"/>
            <a:ext cx="359229" cy="369332"/>
          </a:xfrm>
          <a:prstGeom prst="rect">
            <a:avLst/>
          </a:prstGeom>
          <a:noFill/>
        </p:spPr>
        <p:txBody>
          <a:bodyPr wrap="square" rtlCol="0">
            <a:spAutoFit/>
          </a:bodyPr>
          <a:lstStyle/>
          <a:p>
            <a:r>
              <a:rPr lang="en-US" dirty="0"/>
              <a:t>F</a:t>
            </a:r>
          </a:p>
        </p:txBody>
      </p:sp>
      <p:sp>
        <p:nvSpPr>
          <p:cNvPr id="20" name="TextBox 19">
            <a:extLst>
              <a:ext uri="{FF2B5EF4-FFF2-40B4-BE49-F238E27FC236}">
                <a16:creationId xmlns:a16="http://schemas.microsoft.com/office/drawing/2014/main" id="{32D2A9D1-EB27-D4C1-FF15-FAC2986BE574}"/>
              </a:ext>
            </a:extLst>
          </p:cNvPr>
          <p:cNvSpPr txBox="1"/>
          <p:nvPr/>
        </p:nvSpPr>
        <p:spPr>
          <a:xfrm>
            <a:off x="9133115" y="5882142"/>
            <a:ext cx="359229" cy="369332"/>
          </a:xfrm>
          <a:prstGeom prst="rect">
            <a:avLst/>
          </a:prstGeom>
          <a:noFill/>
        </p:spPr>
        <p:txBody>
          <a:bodyPr wrap="square" rtlCol="0">
            <a:spAutoFit/>
          </a:bodyPr>
          <a:lstStyle/>
          <a:p>
            <a:r>
              <a:rPr lang="en-US" dirty="0"/>
              <a:t>G</a:t>
            </a:r>
          </a:p>
        </p:txBody>
      </p:sp>
      <p:sp>
        <p:nvSpPr>
          <p:cNvPr id="21" name="TextBox 20">
            <a:extLst>
              <a:ext uri="{FF2B5EF4-FFF2-40B4-BE49-F238E27FC236}">
                <a16:creationId xmlns:a16="http://schemas.microsoft.com/office/drawing/2014/main" id="{3E7DFFD4-71B6-0F69-FAF8-29951CCCC5F4}"/>
              </a:ext>
            </a:extLst>
          </p:cNvPr>
          <p:cNvSpPr txBox="1"/>
          <p:nvPr/>
        </p:nvSpPr>
        <p:spPr>
          <a:xfrm>
            <a:off x="7200900" y="6488668"/>
            <a:ext cx="359229" cy="369332"/>
          </a:xfrm>
          <a:prstGeom prst="rect">
            <a:avLst/>
          </a:prstGeom>
          <a:noFill/>
        </p:spPr>
        <p:txBody>
          <a:bodyPr wrap="square" rtlCol="0">
            <a:spAutoFit/>
          </a:bodyPr>
          <a:lstStyle/>
          <a:p>
            <a:r>
              <a:rPr lang="en-US" dirty="0"/>
              <a:t>H</a:t>
            </a:r>
          </a:p>
        </p:txBody>
      </p:sp>
      <p:sp>
        <p:nvSpPr>
          <p:cNvPr id="22" name="TextBox 21">
            <a:extLst>
              <a:ext uri="{FF2B5EF4-FFF2-40B4-BE49-F238E27FC236}">
                <a16:creationId xmlns:a16="http://schemas.microsoft.com/office/drawing/2014/main" id="{F400CFD8-1430-0331-49E4-DA5E864A65C1}"/>
              </a:ext>
            </a:extLst>
          </p:cNvPr>
          <p:cNvSpPr txBox="1"/>
          <p:nvPr/>
        </p:nvSpPr>
        <p:spPr>
          <a:xfrm>
            <a:off x="2569028" y="3825719"/>
            <a:ext cx="2068285" cy="646331"/>
          </a:xfrm>
          <a:prstGeom prst="rect">
            <a:avLst/>
          </a:prstGeom>
          <a:noFill/>
        </p:spPr>
        <p:txBody>
          <a:bodyPr wrap="square" rtlCol="0">
            <a:spAutoFit/>
          </a:bodyPr>
          <a:lstStyle/>
          <a:p>
            <a:pPr algn="ctr"/>
            <a:r>
              <a:rPr lang="en-US" sz="3600" dirty="0"/>
              <a:t>Teacher </a:t>
            </a:r>
          </a:p>
        </p:txBody>
      </p:sp>
      <p:sp>
        <p:nvSpPr>
          <p:cNvPr id="23" name="TextBox 22">
            <a:extLst>
              <a:ext uri="{FF2B5EF4-FFF2-40B4-BE49-F238E27FC236}">
                <a16:creationId xmlns:a16="http://schemas.microsoft.com/office/drawing/2014/main" id="{DDE0B041-4442-9647-5B84-736F98F1AAC0}"/>
              </a:ext>
            </a:extLst>
          </p:cNvPr>
          <p:cNvSpPr txBox="1"/>
          <p:nvPr/>
        </p:nvSpPr>
        <p:spPr>
          <a:xfrm>
            <a:off x="6509660" y="3532257"/>
            <a:ext cx="2498269" cy="1200329"/>
          </a:xfrm>
          <a:prstGeom prst="rect">
            <a:avLst/>
          </a:prstGeom>
          <a:noFill/>
        </p:spPr>
        <p:txBody>
          <a:bodyPr wrap="square" rtlCol="0">
            <a:spAutoFit/>
          </a:bodyPr>
          <a:lstStyle/>
          <a:p>
            <a:pPr algn="ctr"/>
            <a:r>
              <a:rPr lang="en-US" sz="3600" dirty="0"/>
              <a:t>Stay-at-Home Papa</a:t>
            </a:r>
          </a:p>
        </p:txBody>
      </p:sp>
      <p:cxnSp>
        <p:nvCxnSpPr>
          <p:cNvPr id="25" name="Straight Arrow Connector 24">
            <a:extLst>
              <a:ext uri="{FF2B5EF4-FFF2-40B4-BE49-F238E27FC236}">
                <a16:creationId xmlns:a16="http://schemas.microsoft.com/office/drawing/2014/main" id="{D213ACA7-89A2-1AC6-7E1C-1995418D6438}"/>
              </a:ext>
            </a:extLst>
          </p:cNvPr>
          <p:cNvCxnSpPr/>
          <p:nvPr/>
        </p:nvCxnSpPr>
        <p:spPr>
          <a:xfrm flipH="1" flipV="1">
            <a:off x="5611587" y="1671771"/>
            <a:ext cx="283028" cy="24649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FADA497-D6A4-FB97-4007-E76B6F4140E1}"/>
              </a:ext>
            </a:extLst>
          </p:cNvPr>
          <p:cNvSpPr txBox="1"/>
          <p:nvPr/>
        </p:nvSpPr>
        <p:spPr>
          <a:xfrm>
            <a:off x="4163785" y="326571"/>
            <a:ext cx="4604658" cy="1200329"/>
          </a:xfrm>
          <a:prstGeom prst="rect">
            <a:avLst/>
          </a:prstGeom>
          <a:noFill/>
        </p:spPr>
        <p:txBody>
          <a:bodyPr wrap="square" rtlCol="0">
            <a:spAutoFit/>
          </a:bodyPr>
          <a:lstStyle/>
          <a:p>
            <a:pPr algn="ctr"/>
            <a:r>
              <a:rPr lang="en-US" sz="3600" dirty="0">
                <a:solidFill>
                  <a:srgbClr val="FF0000"/>
                </a:solidFill>
              </a:rPr>
              <a:t>High Expectation of Perfection</a:t>
            </a:r>
          </a:p>
        </p:txBody>
      </p:sp>
      <p:pic>
        <p:nvPicPr>
          <p:cNvPr id="28" name="Picture 27">
            <a:extLst>
              <a:ext uri="{FF2B5EF4-FFF2-40B4-BE49-F238E27FC236}">
                <a16:creationId xmlns:a16="http://schemas.microsoft.com/office/drawing/2014/main" id="{1EDAAECB-D180-35D5-DC47-4DCE7E1FE4E1}"/>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9742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EDC0110-F43C-70C2-FA81-A78F6E77108F}"/>
              </a:ext>
            </a:extLst>
          </p:cNvPr>
          <p:cNvSpPr/>
          <p:nvPr/>
        </p:nvSpPr>
        <p:spPr>
          <a:xfrm>
            <a:off x="2144486" y="2201989"/>
            <a:ext cx="4114800" cy="404948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1E9E8A-6A55-B67E-4F57-4ACF194B92A2}"/>
              </a:ext>
            </a:extLst>
          </p:cNvPr>
          <p:cNvSpPr txBox="1"/>
          <p:nvPr/>
        </p:nvSpPr>
        <p:spPr>
          <a:xfrm>
            <a:off x="2019300" y="5446071"/>
            <a:ext cx="359229" cy="369332"/>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6128ABD0-5612-8777-C113-77E32B7203B3}"/>
              </a:ext>
            </a:extLst>
          </p:cNvPr>
          <p:cNvSpPr txBox="1"/>
          <p:nvPr/>
        </p:nvSpPr>
        <p:spPr>
          <a:xfrm>
            <a:off x="2661557" y="2323296"/>
            <a:ext cx="359229" cy="369332"/>
          </a:xfrm>
          <a:prstGeom prst="rect">
            <a:avLst/>
          </a:prstGeom>
          <a:noFill/>
        </p:spPr>
        <p:txBody>
          <a:bodyPr wrap="square" rtlCol="0">
            <a:spAutoFit/>
          </a:bodyPr>
          <a:lstStyle/>
          <a:p>
            <a:r>
              <a:rPr lang="en-US" dirty="0"/>
              <a:t>C</a:t>
            </a:r>
          </a:p>
        </p:txBody>
      </p:sp>
      <p:sp>
        <p:nvSpPr>
          <p:cNvPr id="7" name="TextBox 6">
            <a:extLst>
              <a:ext uri="{FF2B5EF4-FFF2-40B4-BE49-F238E27FC236}">
                <a16:creationId xmlns:a16="http://schemas.microsoft.com/office/drawing/2014/main" id="{C5325E25-B0AA-EEEA-FB19-DBCFBADBB30E}"/>
              </a:ext>
            </a:extLst>
          </p:cNvPr>
          <p:cNvSpPr txBox="1"/>
          <p:nvPr/>
        </p:nvSpPr>
        <p:spPr>
          <a:xfrm>
            <a:off x="1660071" y="3767392"/>
            <a:ext cx="359229" cy="369332"/>
          </a:xfrm>
          <a:prstGeom prst="rect">
            <a:avLst/>
          </a:prstGeom>
          <a:noFill/>
        </p:spPr>
        <p:txBody>
          <a:bodyPr wrap="square" rtlCol="0">
            <a:spAutoFit/>
          </a:bodyPr>
          <a:lstStyle/>
          <a:p>
            <a:r>
              <a:rPr lang="en-US" dirty="0"/>
              <a:t>B</a:t>
            </a:r>
          </a:p>
        </p:txBody>
      </p:sp>
      <p:sp>
        <p:nvSpPr>
          <p:cNvPr id="8" name="TextBox 7">
            <a:extLst>
              <a:ext uri="{FF2B5EF4-FFF2-40B4-BE49-F238E27FC236}">
                <a16:creationId xmlns:a16="http://schemas.microsoft.com/office/drawing/2014/main" id="{E9B7D9FA-C842-BBFF-4347-DE27D7E5C5BB}"/>
              </a:ext>
            </a:extLst>
          </p:cNvPr>
          <p:cNvSpPr txBox="1"/>
          <p:nvPr/>
        </p:nvSpPr>
        <p:spPr>
          <a:xfrm>
            <a:off x="6259286" y="2692628"/>
            <a:ext cx="359229" cy="369332"/>
          </a:xfrm>
          <a:prstGeom prst="rect">
            <a:avLst/>
          </a:prstGeom>
          <a:noFill/>
        </p:spPr>
        <p:txBody>
          <a:bodyPr wrap="square" rtlCol="0">
            <a:spAutoFit/>
          </a:bodyPr>
          <a:lstStyle/>
          <a:p>
            <a:r>
              <a:rPr lang="en-US" dirty="0"/>
              <a:t>E</a:t>
            </a:r>
          </a:p>
        </p:txBody>
      </p:sp>
      <p:sp>
        <p:nvSpPr>
          <p:cNvPr id="9" name="TextBox 8">
            <a:extLst>
              <a:ext uri="{FF2B5EF4-FFF2-40B4-BE49-F238E27FC236}">
                <a16:creationId xmlns:a16="http://schemas.microsoft.com/office/drawing/2014/main" id="{B77F81D2-CEF6-57F3-7BD3-2EBAE6236F20}"/>
              </a:ext>
            </a:extLst>
          </p:cNvPr>
          <p:cNvSpPr txBox="1"/>
          <p:nvPr/>
        </p:nvSpPr>
        <p:spPr>
          <a:xfrm>
            <a:off x="4806043" y="1881062"/>
            <a:ext cx="359229" cy="369332"/>
          </a:xfrm>
          <a:prstGeom prst="rect">
            <a:avLst/>
          </a:prstGeom>
          <a:noFill/>
        </p:spPr>
        <p:txBody>
          <a:bodyPr wrap="square" rtlCol="0">
            <a:spAutoFit/>
          </a:bodyPr>
          <a:lstStyle/>
          <a:p>
            <a:r>
              <a:rPr lang="en-US" dirty="0"/>
              <a:t>D</a:t>
            </a:r>
          </a:p>
        </p:txBody>
      </p:sp>
      <p:sp>
        <p:nvSpPr>
          <p:cNvPr id="10" name="TextBox 9">
            <a:extLst>
              <a:ext uri="{FF2B5EF4-FFF2-40B4-BE49-F238E27FC236}">
                <a16:creationId xmlns:a16="http://schemas.microsoft.com/office/drawing/2014/main" id="{27D5986E-A00A-D01E-D370-36F3A026E2B8}"/>
              </a:ext>
            </a:extLst>
          </p:cNvPr>
          <p:cNvSpPr txBox="1"/>
          <p:nvPr/>
        </p:nvSpPr>
        <p:spPr>
          <a:xfrm>
            <a:off x="6618515" y="4405982"/>
            <a:ext cx="359229" cy="369332"/>
          </a:xfrm>
          <a:prstGeom prst="rect">
            <a:avLst/>
          </a:prstGeom>
          <a:noFill/>
        </p:spPr>
        <p:txBody>
          <a:bodyPr wrap="square" rtlCol="0">
            <a:spAutoFit/>
          </a:bodyPr>
          <a:lstStyle/>
          <a:p>
            <a:r>
              <a:rPr lang="en-US" dirty="0"/>
              <a:t>F</a:t>
            </a:r>
          </a:p>
        </p:txBody>
      </p:sp>
      <p:sp>
        <p:nvSpPr>
          <p:cNvPr id="11" name="TextBox 10">
            <a:extLst>
              <a:ext uri="{FF2B5EF4-FFF2-40B4-BE49-F238E27FC236}">
                <a16:creationId xmlns:a16="http://schemas.microsoft.com/office/drawing/2014/main" id="{795BEBB4-F088-1405-9A47-222A42E0EDA4}"/>
              </a:ext>
            </a:extLst>
          </p:cNvPr>
          <p:cNvSpPr txBox="1"/>
          <p:nvPr/>
        </p:nvSpPr>
        <p:spPr>
          <a:xfrm>
            <a:off x="5900057" y="5882142"/>
            <a:ext cx="359229" cy="369332"/>
          </a:xfrm>
          <a:prstGeom prst="rect">
            <a:avLst/>
          </a:prstGeom>
          <a:noFill/>
        </p:spPr>
        <p:txBody>
          <a:bodyPr wrap="square" rtlCol="0">
            <a:spAutoFit/>
          </a:bodyPr>
          <a:lstStyle/>
          <a:p>
            <a:r>
              <a:rPr lang="en-US" dirty="0"/>
              <a:t>G</a:t>
            </a:r>
          </a:p>
        </p:txBody>
      </p:sp>
      <p:sp>
        <p:nvSpPr>
          <p:cNvPr id="12" name="TextBox 11">
            <a:extLst>
              <a:ext uri="{FF2B5EF4-FFF2-40B4-BE49-F238E27FC236}">
                <a16:creationId xmlns:a16="http://schemas.microsoft.com/office/drawing/2014/main" id="{C9DC08A8-3CB9-4E54-DEC0-958C00607FFC}"/>
              </a:ext>
            </a:extLst>
          </p:cNvPr>
          <p:cNvSpPr txBox="1"/>
          <p:nvPr/>
        </p:nvSpPr>
        <p:spPr>
          <a:xfrm>
            <a:off x="3967842" y="6488668"/>
            <a:ext cx="359229" cy="369332"/>
          </a:xfrm>
          <a:prstGeom prst="rect">
            <a:avLst/>
          </a:prstGeom>
          <a:noFill/>
        </p:spPr>
        <p:txBody>
          <a:bodyPr wrap="square" rtlCol="0">
            <a:spAutoFit/>
          </a:bodyPr>
          <a:lstStyle/>
          <a:p>
            <a:r>
              <a:rPr lang="en-US" dirty="0"/>
              <a:t>H</a:t>
            </a:r>
          </a:p>
        </p:txBody>
      </p:sp>
      <p:sp>
        <p:nvSpPr>
          <p:cNvPr id="13" name="Oval 12">
            <a:extLst>
              <a:ext uri="{FF2B5EF4-FFF2-40B4-BE49-F238E27FC236}">
                <a16:creationId xmlns:a16="http://schemas.microsoft.com/office/drawing/2014/main" id="{7A0E192E-184F-5EF0-7BAF-BB5E11146087}"/>
              </a:ext>
            </a:extLst>
          </p:cNvPr>
          <p:cNvSpPr/>
          <p:nvPr/>
        </p:nvSpPr>
        <p:spPr>
          <a:xfrm>
            <a:off x="5540830" y="2201989"/>
            <a:ext cx="4114800" cy="4049485"/>
          </a:xfrm>
          <a:prstGeom prst="ellipse">
            <a:avLst/>
          </a:prstGeom>
          <a:solidFill>
            <a:srgbClr val="00B0F0">
              <a:alpha val="798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E0D8F30-C6A0-E400-916F-1C0DB6C5CBC8}"/>
              </a:ext>
            </a:extLst>
          </p:cNvPr>
          <p:cNvSpPr txBox="1"/>
          <p:nvPr/>
        </p:nvSpPr>
        <p:spPr>
          <a:xfrm>
            <a:off x="5415644" y="5446071"/>
            <a:ext cx="359229" cy="369332"/>
          </a:xfrm>
          <a:prstGeom prst="rect">
            <a:avLst/>
          </a:prstGeom>
          <a:noFill/>
        </p:spPr>
        <p:txBody>
          <a:bodyPr wrap="square" rtlCol="0">
            <a:spAutoFit/>
          </a:bodyPr>
          <a:lstStyle/>
          <a:p>
            <a:r>
              <a:rPr lang="en-US" dirty="0"/>
              <a:t>A</a:t>
            </a:r>
          </a:p>
        </p:txBody>
      </p:sp>
      <p:sp>
        <p:nvSpPr>
          <p:cNvPr id="15" name="TextBox 14">
            <a:extLst>
              <a:ext uri="{FF2B5EF4-FFF2-40B4-BE49-F238E27FC236}">
                <a16:creationId xmlns:a16="http://schemas.microsoft.com/office/drawing/2014/main" id="{44A35FED-5ABD-0F16-1837-C75F58DCA6EA}"/>
              </a:ext>
            </a:extLst>
          </p:cNvPr>
          <p:cNvSpPr txBox="1"/>
          <p:nvPr/>
        </p:nvSpPr>
        <p:spPr>
          <a:xfrm>
            <a:off x="6057901" y="2323296"/>
            <a:ext cx="359229" cy="369332"/>
          </a:xfrm>
          <a:prstGeom prst="rect">
            <a:avLst/>
          </a:prstGeom>
          <a:noFill/>
        </p:spPr>
        <p:txBody>
          <a:bodyPr wrap="square" rtlCol="0">
            <a:spAutoFit/>
          </a:bodyPr>
          <a:lstStyle/>
          <a:p>
            <a:r>
              <a:rPr lang="en-US" dirty="0"/>
              <a:t>C</a:t>
            </a:r>
          </a:p>
        </p:txBody>
      </p:sp>
      <p:sp>
        <p:nvSpPr>
          <p:cNvPr id="16" name="TextBox 15">
            <a:extLst>
              <a:ext uri="{FF2B5EF4-FFF2-40B4-BE49-F238E27FC236}">
                <a16:creationId xmlns:a16="http://schemas.microsoft.com/office/drawing/2014/main" id="{3964A7FD-20A3-1AA3-437C-CDC1DEF8BE01}"/>
              </a:ext>
            </a:extLst>
          </p:cNvPr>
          <p:cNvSpPr txBox="1"/>
          <p:nvPr/>
        </p:nvSpPr>
        <p:spPr>
          <a:xfrm>
            <a:off x="5056415" y="3767392"/>
            <a:ext cx="359229" cy="369332"/>
          </a:xfrm>
          <a:prstGeom prst="rect">
            <a:avLst/>
          </a:prstGeom>
          <a:noFill/>
        </p:spPr>
        <p:txBody>
          <a:bodyPr wrap="square" rtlCol="0">
            <a:spAutoFit/>
          </a:bodyPr>
          <a:lstStyle/>
          <a:p>
            <a:r>
              <a:rPr lang="en-US" dirty="0"/>
              <a:t>B</a:t>
            </a:r>
          </a:p>
        </p:txBody>
      </p:sp>
      <p:sp>
        <p:nvSpPr>
          <p:cNvPr id="17" name="TextBox 16">
            <a:extLst>
              <a:ext uri="{FF2B5EF4-FFF2-40B4-BE49-F238E27FC236}">
                <a16:creationId xmlns:a16="http://schemas.microsoft.com/office/drawing/2014/main" id="{E5045A8B-2C48-3EF5-6EB5-4BFD6C59C83B}"/>
              </a:ext>
            </a:extLst>
          </p:cNvPr>
          <p:cNvSpPr txBox="1"/>
          <p:nvPr/>
        </p:nvSpPr>
        <p:spPr>
          <a:xfrm>
            <a:off x="9655630" y="2692628"/>
            <a:ext cx="359229" cy="369332"/>
          </a:xfrm>
          <a:prstGeom prst="rect">
            <a:avLst/>
          </a:prstGeom>
          <a:noFill/>
        </p:spPr>
        <p:txBody>
          <a:bodyPr wrap="square" rtlCol="0">
            <a:spAutoFit/>
          </a:bodyPr>
          <a:lstStyle/>
          <a:p>
            <a:r>
              <a:rPr lang="en-US" dirty="0"/>
              <a:t>E</a:t>
            </a:r>
          </a:p>
        </p:txBody>
      </p:sp>
      <p:sp>
        <p:nvSpPr>
          <p:cNvPr id="18" name="TextBox 17">
            <a:extLst>
              <a:ext uri="{FF2B5EF4-FFF2-40B4-BE49-F238E27FC236}">
                <a16:creationId xmlns:a16="http://schemas.microsoft.com/office/drawing/2014/main" id="{E4648461-2B85-43DB-183A-CAAD0E2D19E6}"/>
              </a:ext>
            </a:extLst>
          </p:cNvPr>
          <p:cNvSpPr txBox="1"/>
          <p:nvPr/>
        </p:nvSpPr>
        <p:spPr>
          <a:xfrm>
            <a:off x="8202387" y="1881062"/>
            <a:ext cx="359229" cy="369332"/>
          </a:xfrm>
          <a:prstGeom prst="rect">
            <a:avLst/>
          </a:prstGeom>
          <a:noFill/>
        </p:spPr>
        <p:txBody>
          <a:bodyPr wrap="square" rtlCol="0">
            <a:spAutoFit/>
          </a:bodyPr>
          <a:lstStyle/>
          <a:p>
            <a:r>
              <a:rPr lang="en-US" dirty="0"/>
              <a:t>D</a:t>
            </a:r>
          </a:p>
        </p:txBody>
      </p:sp>
      <p:sp>
        <p:nvSpPr>
          <p:cNvPr id="19" name="TextBox 18">
            <a:extLst>
              <a:ext uri="{FF2B5EF4-FFF2-40B4-BE49-F238E27FC236}">
                <a16:creationId xmlns:a16="http://schemas.microsoft.com/office/drawing/2014/main" id="{D3A977C1-3333-6619-B7A2-87AA95F87C9A}"/>
              </a:ext>
            </a:extLst>
          </p:cNvPr>
          <p:cNvSpPr txBox="1"/>
          <p:nvPr/>
        </p:nvSpPr>
        <p:spPr>
          <a:xfrm>
            <a:off x="10014859" y="4405982"/>
            <a:ext cx="359229" cy="369332"/>
          </a:xfrm>
          <a:prstGeom prst="rect">
            <a:avLst/>
          </a:prstGeom>
          <a:noFill/>
        </p:spPr>
        <p:txBody>
          <a:bodyPr wrap="square" rtlCol="0">
            <a:spAutoFit/>
          </a:bodyPr>
          <a:lstStyle/>
          <a:p>
            <a:r>
              <a:rPr lang="en-US" dirty="0"/>
              <a:t>F</a:t>
            </a:r>
          </a:p>
        </p:txBody>
      </p:sp>
      <p:sp>
        <p:nvSpPr>
          <p:cNvPr id="20" name="TextBox 19">
            <a:extLst>
              <a:ext uri="{FF2B5EF4-FFF2-40B4-BE49-F238E27FC236}">
                <a16:creationId xmlns:a16="http://schemas.microsoft.com/office/drawing/2014/main" id="{A139BEE9-98B8-A214-CD93-937053832958}"/>
              </a:ext>
            </a:extLst>
          </p:cNvPr>
          <p:cNvSpPr txBox="1"/>
          <p:nvPr/>
        </p:nvSpPr>
        <p:spPr>
          <a:xfrm>
            <a:off x="9296401" y="5882142"/>
            <a:ext cx="359229" cy="369332"/>
          </a:xfrm>
          <a:prstGeom prst="rect">
            <a:avLst/>
          </a:prstGeom>
          <a:noFill/>
        </p:spPr>
        <p:txBody>
          <a:bodyPr wrap="square" rtlCol="0">
            <a:spAutoFit/>
          </a:bodyPr>
          <a:lstStyle/>
          <a:p>
            <a:r>
              <a:rPr lang="en-US" dirty="0"/>
              <a:t>G</a:t>
            </a:r>
          </a:p>
        </p:txBody>
      </p:sp>
      <p:sp>
        <p:nvSpPr>
          <p:cNvPr id="21" name="TextBox 20">
            <a:extLst>
              <a:ext uri="{FF2B5EF4-FFF2-40B4-BE49-F238E27FC236}">
                <a16:creationId xmlns:a16="http://schemas.microsoft.com/office/drawing/2014/main" id="{DD0CCB6B-CCE3-CBCF-18BD-B34F2CE066E9}"/>
              </a:ext>
            </a:extLst>
          </p:cNvPr>
          <p:cNvSpPr txBox="1"/>
          <p:nvPr/>
        </p:nvSpPr>
        <p:spPr>
          <a:xfrm>
            <a:off x="7364186" y="6488668"/>
            <a:ext cx="359229" cy="369332"/>
          </a:xfrm>
          <a:prstGeom prst="rect">
            <a:avLst/>
          </a:prstGeom>
          <a:noFill/>
        </p:spPr>
        <p:txBody>
          <a:bodyPr wrap="square" rtlCol="0">
            <a:spAutoFit/>
          </a:bodyPr>
          <a:lstStyle/>
          <a:p>
            <a:r>
              <a:rPr lang="en-US" dirty="0"/>
              <a:t>H</a:t>
            </a:r>
          </a:p>
        </p:txBody>
      </p:sp>
      <p:sp>
        <p:nvSpPr>
          <p:cNvPr id="22" name="Oval 21">
            <a:extLst>
              <a:ext uri="{FF2B5EF4-FFF2-40B4-BE49-F238E27FC236}">
                <a16:creationId xmlns:a16="http://schemas.microsoft.com/office/drawing/2014/main" id="{3353B967-012E-1262-8D05-02AAFEA41239}"/>
              </a:ext>
            </a:extLst>
          </p:cNvPr>
          <p:cNvSpPr/>
          <p:nvPr/>
        </p:nvSpPr>
        <p:spPr>
          <a:xfrm>
            <a:off x="3358247" y="196033"/>
            <a:ext cx="5197927" cy="4049485"/>
          </a:xfrm>
          <a:prstGeom prst="ellipse">
            <a:avLst/>
          </a:prstGeom>
          <a:blipFill dpi="0" rotWithShape="1">
            <a:blip r:embed="rId2">
              <a:alphaModFix amt="81568"/>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9FF91DD-0E47-BD01-D4B2-5D29D9D3E810}"/>
              </a:ext>
            </a:extLst>
          </p:cNvPr>
          <p:cNvCxnSpPr>
            <a:cxnSpLocks/>
          </p:cNvCxnSpPr>
          <p:nvPr/>
        </p:nvCxnSpPr>
        <p:spPr>
          <a:xfrm flipV="1">
            <a:off x="5910944" y="1881062"/>
            <a:ext cx="3573238" cy="26496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9BBD20E-591F-2558-0E56-57486807A9F3}"/>
              </a:ext>
            </a:extLst>
          </p:cNvPr>
          <p:cNvSpPr txBox="1"/>
          <p:nvPr/>
        </p:nvSpPr>
        <p:spPr>
          <a:xfrm>
            <a:off x="7723415" y="325929"/>
            <a:ext cx="4604658" cy="1200329"/>
          </a:xfrm>
          <a:prstGeom prst="rect">
            <a:avLst/>
          </a:prstGeom>
          <a:noFill/>
        </p:spPr>
        <p:txBody>
          <a:bodyPr wrap="square" rtlCol="0">
            <a:spAutoFit/>
          </a:bodyPr>
          <a:lstStyle/>
          <a:p>
            <a:pPr algn="ctr"/>
            <a:r>
              <a:rPr lang="en-US" sz="3600" dirty="0">
                <a:solidFill>
                  <a:srgbClr val="FF0000"/>
                </a:solidFill>
              </a:rPr>
              <a:t>Practically Perfect in Every Way</a:t>
            </a:r>
          </a:p>
        </p:txBody>
      </p:sp>
      <p:sp>
        <p:nvSpPr>
          <p:cNvPr id="26" name="TextBox 25">
            <a:extLst>
              <a:ext uri="{FF2B5EF4-FFF2-40B4-BE49-F238E27FC236}">
                <a16:creationId xmlns:a16="http://schemas.microsoft.com/office/drawing/2014/main" id="{690ED612-DE62-1DA6-C125-CB1C77DFF431}"/>
              </a:ext>
            </a:extLst>
          </p:cNvPr>
          <p:cNvSpPr txBox="1"/>
          <p:nvPr/>
        </p:nvSpPr>
        <p:spPr>
          <a:xfrm>
            <a:off x="2536370" y="4530681"/>
            <a:ext cx="2068285" cy="646331"/>
          </a:xfrm>
          <a:prstGeom prst="rect">
            <a:avLst/>
          </a:prstGeom>
          <a:noFill/>
        </p:spPr>
        <p:txBody>
          <a:bodyPr wrap="square" rtlCol="0">
            <a:spAutoFit/>
          </a:bodyPr>
          <a:lstStyle/>
          <a:p>
            <a:pPr algn="ctr"/>
            <a:r>
              <a:rPr lang="en-US" sz="3600" dirty="0"/>
              <a:t>Teacher </a:t>
            </a:r>
          </a:p>
        </p:txBody>
      </p:sp>
      <p:sp>
        <p:nvSpPr>
          <p:cNvPr id="27" name="TextBox 26">
            <a:extLst>
              <a:ext uri="{FF2B5EF4-FFF2-40B4-BE49-F238E27FC236}">
                <a16:creationId xmlns:a16="http://schemas.microsoft.com/office/drawing/2014/main" id="{C47D805F-09B0-37D4-0D4E-6E5C7A32B682}"/>
              </a:ext>
            </a:extLst>
          </p:cNvPr>
          <p:cNvSpPr txBox="1"/>
          <p:nvPr/>
        </p:nvSpPr>
        <p:spPr>
          <a:xfrm>
            <a:off x="6528709" y="4136724"/>
            <a:ext cx="2498269" cy="1200329"/>
          </a:xfrm>
          <a:prstGeom prst="rect">
            <a:avLst/>
          </a:prstGeom>
          <a:noFill/>
        </p:spPr>
        <p:txBody>
          <a:bodyPr wrap="square" rtlCol="0">
            <a:spAutoFit/>
          </a:bodyPr>
          <a:lstStyle/>
          <a:p>
            <a:pPr algn="ctr"/>
            <a:r>
              <a:rPr lang="en-US" sz="3600" dirty="0"/>
              <a:t>Stay-at-home Papa</a:t>
            </a:r>
          </a:p>
        </p:txBody>
      </p:sp>
      <p:pic>
        <p:nvPicPr>
          <p:cNvPr id="29" name="Picture 28">
            <a:extLst>
              <a:ext uri="{FF2B5EF4-FFF2-40B4-BE49-F238E27FC236}">
                <a16:creationId xmlns:a16="http://schemas.microsoft.com/office/drawing/2014/main" id="{6315036C-30BC-CA33-72F9-25F89D01382F}"/>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51344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90BE-B043-A444-6C16-E13645712E61}"/>
              </a:ext>
            </a:extLst>
          </p:cNvPr>
          <p:cNvSpPr>
            <a:spLocks noGrp="1"/>
          </p:cNvSpPr>
          <p:nvPr>
            <p:ph type="title"/>
          </p:nvPr>
        </p:nvSpPr>
        <p:spPr>
          <a:xfrm>
            <a:off x="952500" y="2766218"/>
            <a:ext cx="10515600" cy="1325563"/>
          </a:xfrm>
        </p:spPr>
        <p:txBody>
          <a:bodyPr>
            <a:normAutofit fontScale="90000"/>
          </a:bodyPr>
          <a:lstStyle/>
          <a:p>
            <a:pPr algn="ctr"/>
            <a:r>
              <a:rPr lang="en-US" dirty="0">
                <a:solidFill>
                  <a:srgbClr val="275476"/>
                </a:solidFill>
              </a:rPr>
              <a:t>So how do we get something practically perfect to improve?  </a:t>
            </a:r>
            <a:br>
              <a:rPr lang="en-US" dirty="0">
                <a:solidFill>
                  <a:srgbClr val="275476"/>
                </a:solidFill>
              </a:rPr>
            </a:br>
            <a:br>
              <a:rPr lang="en-US" dirty="0">
                <a:solidFill>
                  <a:srgbClr val="275476"/>
                </a:solidFill>
              </a:rPr>
            </a:br>
            <a:r>
              <a:rPr lang="en-US" dirty="0">
                <a:solidFill>
                  <a:srgbClr val="275476"/>
                </a:solidFill>
              </a:rPr>
              <a:t>Where do you start?</a:t>
            </a:r>
            <a:br>
              <a:rPr lang="en-US" dirty="0">
                <a:solidFill>
                  <a:srgbClr val="275476"/>
                </a:solidFill>
              </a:rPr>
            </a:br>
            <a:br>
              <a:rPr lang="en-US" dirty="0">
                <a:solidFill>
                  <a:srgbClr val="275476"/>
                </a:solidFill>
              </a:rPr>
            </a:br>
            <a:r>
              <a:rPr lang="en-US" dirty="0">
                <a:solidFill>
                  <a:srgbClr val="275476"/>
                </a:solidFill>
              </a:rPr>
              <a:t>Where did Mary Poppins start?</a:t>
            </a:r>
          </a:p>
        </p:txBody>
      </p:sp>
      <p:pic>
        <p:nvPicPr>
          <p:cNvPr id="5" name="Picture 4">
            <a:extLst>
              <a:ext uri="{FF2B5EF4-FFF2-40B4-BE49-F238E27FC236}">
                <a16:creationId xmlns:a16="http://schemas.microsoft.com/office/drawing/2014/main" id="{F2A0B78C-E7CE-BB82-EBE5-B7F620F56DDC}"/>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96018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E2FD4AD-A8BC-2B86-92B0-647A46AE2B08}"/>
              </a:ext>
            </a:extLst>
          </p:cNvPr>
          <p:cNvSpPr/>
          <p:nvPr/>
        </p:nvSpPr>
        <p:spPr>
          <a:xfrm>
            <a:off x="800100" y="832757"/>
            <a:ext cx="2628900" cy="238397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20E5F5D-FAE3-9B4A-61E3-8FE48F7D6C4D}"/>
              </a:ext>
            </a:extLst>
          </p:cNvPr>
          <p:cNvSpPr/>
          <p:nvPr/>
        </p:nvSpPr>
        <p:spPr>
          <a:xfrm>
            <a:off x="8191500" y="832757"/>
            <a:ext cx="2628900" cy="23839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8223F8E-E1EA-E150-C718-FBE49654BDDC}"/>
              </a:ext>
            </a:extLst>
          </p:cNvPr>
          <p:cNvSpPr/>
          <p:nvPr/>
        </p:nvSpPr>
        <p:spPr>
          <a:xfrm>
            <a:off x="3733805" y="408304"/>
            <a:ext cx="4054924" cy="3020696"/>
          </a:xfrm>
          <a:prstGeom prst="ellipse">
            <a:avLst/>
          </a:prstGeom>
          <a:blipFill dpi="0" rotWithShape="1">
            <a:blip r:embed="rId2">
              <a:alphaModFix amt="81568"/>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4FE7545E-A556-0122-711E-515210A99AAE}"/>
              </a:ext>
            </a:extLst>
          </p:cNvPr>
          <p:cNvSpPr/>
          <p:nvPr/>
        </p:nvSpPr>
        <p:spPr>
          <a:xfrm>
            <a:off x="1898196" y="3380015"/>
            <a:ext cx="432707"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7495F00A-F52A-7080-408B-0CBD1338944D}"/>
              </a:ext>
            </a:extLst>
          </p:cNvPr>
          <p:cNvSpPr/>
          <p:nvPr/>
        </p:nvSpPr>
        <p:spPr>
          <a:xfrm>
            <a:off x="5544913" y="3429001"/>
            <a:ext cx="432707"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33729CBC-CD63-423E-A1CD-F0FF474F89BC}"/>
              </a:ext>
            </a:extLst>
          </p:cNvPr>
          <p:cNvSpPr/>
          <p:nvPr/>
        </p:nvSpPr>
        <p:spPr>
          <a:xfrm>
            <a:off x="9289596" y="3282044"/>
            <a:ext cx="432707"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0F6D4A-29AE-52BB-7F64-D23C5FE6B598}"/>
              </a:ext>
            </a:extLst>
          </p:cNvPr>
          <p:cNvSpPr txBox="1"/>
          <p:nvPr/>
        </p:nvSpPr>
        <p:spPr>
          <a:xfrm>
            <a:off x="1198795" y="1701577"/>
            <a:ext cx="2068285" cy="646331"/>
          </a:xfrm>
          <a:prstGeom prst="rect">
            <a:avLst/>
          </a:prstGeom>
          <a:noFill/>
        </p:spPr>
        <p:txBody>
          <a:bodyPr wrap="square" rtlCol="0">
            <a:spAutoFit/>
          </a:bodyPr>
          <a:lstStyle/>
          <a:p>
            <a:pPr algn="ctr"/>
            <a:r>
              <a:rPr lang="en-US" sz="3600" dirty="0"/>
              <a:t>Teacher </a:t>
            </a:r>
          </a:p>
        </p:txBody>
      </p:sp>
      <p:sp>
        <p:nvSpPr>
          <p:cNvPr id="19" name="TextBox 18">
            <a:extLst>
              <a:ext uri="{FF2B5EF4-FFF2-40B4-BE49-F238E27FC236}">
                <a16:creationId xmlns:a16="http://schemas.microsoft.com/office/drawing/2014/main" id="{A2092960-62D7-1475-39C6-537852CD762F}"/>
              </a:ext>
            </a:extLst>
          </p:cNvPr>
          <p:cNvSpPr txBox="1"/>
          <p:nvPr/>
        </p:nvSpPr>
        <p:spPr>
          <a:xfrm>
            <a:off x="8256814" y="1424577"/>
            <a:ext cx="2498269" cy="1200329"/>
          </a:xfrm>
          <a:prstGeom prst="rect">
            <a:avLst/>
          </a:prstGeom>
          <a:noFill/>
        </p:spPr>
        <p:txBody>
          <a:bodyPr wrap="square" rtlCol="0">
            <a:spAutoFit/>
          </a:bodyPr>
          <a:lstStyle/>
          <a:p>
            <a:pPr algn="ctr"/>
            <a:r>
              <a:rPr lang="en-US" sz="3600" dirty="0"/>
              <a:t>Stay-at-Home Papa</a:t>
            </a:r>
          </a:p>
        </p:txBody>
      </p:sp>
      <p:sp>
        <p:nvSpPr>
          <p:cNvPr id="20" name="TextBox 19">
            <a:extLst>
              <a:ext uri="{FF2B5EF4-FFF2-40B4-BE49-F238E27FC236}">
                <a16:creationId xmlns:a16="http://schemas.microsoft.com/office/drawing/2014/main" id="{DD08DA96-028C-B5B4-29BD-2481060C6EA2}"/>
              </a:ext>
            </a:extLst>
          </p:cNvPr>
          <p:cNvSpPr txBox="1"/>
          <p:nvPr/>
        </p:nvSpPr>
        <p:spPr>
          <a:xfrm>
            <a:off x="481692" y="5029200"/>
            <a:ext cx="3265714" cy="1569660"/>
          </a:xfrm>
          <a:prstGeom prst="rect">
            <a:avLst/>
          </a:prstGeom>
          <a:noFill/>
        </p:spPr>
        <p:txBody>
          <a:bodyPr wrap="square" rtlCol="0">
            <a:spAutoFit/>
          </a:bodyPr>
          <a:lstStyle/>
          <a:p>
            <a:pPr algn="ctr"/>
            <a:r>
              <a:rPr lang="en-US" sz="3200" dirty="0">
                <a:solidFill>
                  <a:srgbClr val="275476"/>
                </a:solidFill>
              </a:rPr>
              <a:t>Instructional Identity and Planning</a:t>
            </a:r>
          </a:p>
        </p:txBody>
      </p:sp>
      <p:sp>
        <p:nvSpPr>
          <p:cNvPr id="21" name="TextBox 20">
            <a:extLst>
              <a:ext uri="{FF2B5EF4-FFF2-40B4-BE49-F238E27FC236}">
                <a16:creationId xmlns:a16="http://schemas.microsoft.com/office/drawing/2014/main" id="{7E6C04CC-640D-41E4-BE50-64E3348D405F}"/>
              </a:ext>
            </a:extLst>
          </p:cNvPr>
          <p:cNvSpPr txBox="1"/>
          <p:nvPr/>
        </p:nvSpPr>
        <p:spPr>
          <a:xfrm>
            <a:off x="7873091" y="5029200"/>
            <a:ext cx="3265714" cy="1569660"/>
          </a:xfrm>
          <a:prstGeom prst="rect">
            <a:avLst/>
          </a:prstGeom>
          <a:noFill/>
        </p:spPr>
        <p:txBody>
          <a:bodyPr wrap="square" rtlCol="0">
            <a:spAutoFit/>
          </a:bodyPr>
          <a:lstStyle/>
          <a:p>
            <a:pPr algn="ctr"/>
            <a:r>
              <a:rPr lang="en-US" sz="3200" dirty="0">
                <a:solidFill>
                  <a:srgbClr val="275476"/>
                </a:solidFill>
              </a:rPr>
              <a:t>Teaching and Displaying Kindness</a:t>
            </a:r>
          </a:p>
        </p:txBody>
      </p:sp>
      <p:sp>
        <p:nvSpPr>
          <p:cNvPr id="22" name="TextBox 21">
            <a:extLst>
              <a:ext uri="{FF2B5EF4-FFF2-40B4-BE49-F238E27FC236}">
                <a16:creationId xmlns:a16="http://schemas.microsoft.com/office/drawing/2014/main" id="{7DCF2025-ED93-BE9D-9821-5B840A2B5C25}"/>
              </a:ext>
            </a:extLst>
          </p:cNvPr>
          <p:cNvSpPr txBox="1"/>
          <p:nvPr/>
        </p:nvSpPr>
        <p:spPr>
          <a:xfrm>
            <a:off x="4150181" y="5029200"/>
            <a:ext cx="3265714" cy="1569660"/>
          </a:xfrm>
          <a:prstGeom prst="rect">
            <a:avLst/>
          </a:prstGeom>
          <a:noFill/>
        </p:spPr>
        <p:txBody>
          <a:bodyPr wrap="square" rtlCol="0">
            <a:spAutoFit/>
          </a:bodyPr>
          <a:lstStyle/>
          <a:p>
            <a:pPr algn="ctr"/>
            <a:r>
              <a:rPr lang="en-US" sz="3200" dirty="0">
                <a:solidFill>
                  <a:srgbClr val="275476"/>
                </a:solidFill>
              </a:rPr>
              <a:t>Developing and Bridging Relationships</a:t>
            </a:r>
          </a:p>
        </p:txBody>
      </p:sp>
      <p:pic>
        <p:nvPicPr>
          <p:cNvPr id="23" name="Picture 22">
            <a:extLst>
              <a:ext uri="{FF2B5EF4-FFF2-40B4-BE49-F238E27FC236}">
                <a16:creationId xmlns:a16="http://schemas.microsoft.com/office/drawing/2014/main" id="{94D6EBBD-152C-2BDE-BA61-5BFFC964C833}"/>
              </a:ext>
            </a:extLst>
          </p:cNvPr>
          <p:cNvPicPr>
            <a:picLocks noChangeAspect="1"/>
          </p:cNvPicPr>
          <p:nvPr/>
        </p:nvPicPr>
        <p:blipFill>
          <a:blip r:embed="rId3"/>
          <a:stretch>
            <a:fillRect/>
          </a:stretch>
        </p:blipFill>
        <p:spPr>
          <a:xfrm>
            <a:off x="10706018" y="6327058"/>
            <a:ext cx="1485981" cy="464369"/>
          </a:xfrm>
          <a:prstGeom prst="rect">
            <a:avLst/>
          </a:prstGeom>
        </p:spPr>
      </p:pic>
    </p:spTree>
    <p:extLst>
      <p:ext uri="{BB962C8B-B14F-4D97-AF65-F5344CB8AC3E}">
        <p14:creationId xmlns:p14="http://schemas.microsoft.com/office/powerpoint/2010/main" val="386653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BE-DCF6-6361-5C32-4F94AB39F76A}"/>
              </a:ext>
            </a:extLst>
          </p:cNvPr>
          <p:cNvSpPr>
            <a:spLocks noGrp="1"/>
          </p:cNvSpPr>
          <p:nvPr>
            <p:ph type="title"/>
          </p:nvPr>
        </p:nvSpPr>
        <p:spPr>
          <a:xfrm>
            <a:off x="658586" y="2928711"/>
            <a:ext cx="10515600" cy="1325563"/>
          </a:xfrm>
        </p:spPr>
        <p:txBody>
          <a:bodyPr/>
          <a:lstStyle/>
          <a:p>
            <a:pPr algn="ctr"/>
            <a:r>
              <a:rPr lang="en-US" dirty="0">
                <a:solidFill>
                  <a:srgbClr val="275476"/>
                </a:solidFill>
              </a:rPr>
              <a:t>So how do we professionally develop from there?</a:t>
            </a:r>
          </a:p>
        </p:txBody>
      </p:sp>
      <p:pic>
        <p:nvPicPr>
          <p:cNvPr id="5" name="Picture 4">
            <a:extLst>
              <a:ext uri="{FF2B5EF4-FFF2-40B4-BE49-F238E27FC236}">
                <a16:creationId xmlns:a16="http://schemas.microsoft.com/office/drawing/2014/main" id="{41236773-66B0-718E-89AB-BF7BBCA5C043}"/>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9798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E91-8D10-BF93-097E-6C02E5053C3B}"/>
              </a:ext>
            </a:extLst>
          </p:cNvPr>
          <p:cNvSpPr>
            <a:spLocks noGrp="1"/>
          </p:cNvSpPr>
          <p:nvPr>
            <p:ph type="title"/>
          </p:nvPr>
        </p:nvSpPr>
        <p:spPr/>
        <p:txBody>
          <a:bodyPr/>
          <a:lstStyle/>
          <a:p>
            <a:r>
              <a:rPr lang="en-US" dirty="0">
                <a:solidFill>
                  <a:srgbClr val="275476"/>
                </a:solidFill>
              </a:rPr>
              <a:t>1st Life</a:t>
            </a:r>
          </a:p>
        </p:txBody>
      </p:sp>
      <p:sp>
        <p:nvSpPr>
          <p:cNvPr id="3" name="Content Placeholder 2">
            <a:extLst>
              <a:ext uri="{FF2B5EF4-FFF2-40B4-BE49-F238E27FC236}">
                <a16:creationId xmlns:a16="http://schemas.microsoft.com/office/drawing/2014/main" id="{ACAFB5F9-161E-4D43-7FFE-647890A2CC02}"/>
              </a:ext>
            </a:extLst>
          </p:cNvPr>
          <p:cNvSpPr>
            <a:spLocks noGrp="1"/>
          </p:cNvSpPr>
          <p:nvPr>
            <p:ph idx="1"/>
          </p:nvPr>
        </p:nvSpPr>
        <p:spPr>
          <a:xfrm>
            <a:off x="838200" y="1597819"/>
            <a:ext cx="10515600" cy="4667250"/>
          </a:xfrm>
        </p:spPr>
        <p:txBody>
          <a:bodyPr>
            <a:normAutofit fontScale="92500" lnSpcReduction="10000"/>
          </a:bodyPr>
          <a:lstStyle/>
          <a:p>
            <a:pPr marL="0" indent="0">
              <a:buNone/>
            </a:pPr>
            <a:r>
              <a:rPr lang="en-US" u="sng" dirty="0">
                <a:solidFill>
                  <a:srgbClr val="275476"/>
                </a:solidFill>
              </a:rPr>
              <a:t>Education</a:t>
            </a:r>
          </a:p>
          <a:p>
            <a:r>
              <a:rPr lang="en-US" dirty="0">
                <a:solidFill>
                  <a:srgbClr val="275476"/>
                </a:solidFill>
              </a:rPr>
              <a:t>B.S. in Science Education from Penn State University</a:t>
            </a:r>
          </a:p>
          <a:p>
            <a:r>
              <a:rPr lang="en-US" dirty="0">
                <a:solidFill>
                  <a:srgbClr val="275476"/>
                </a:solidFill>
              </a:rPr>
              <a:t>M.S. in Educational Leadership from Wilkes University</a:t>
            </a:r>
          </a:p>
          <a:p>
            <a:r>
              <a:rPr lang="en-US" dirty="0">
                <a:solidFill>
                  <a:srgbClr val="275476"/>
                </a:solidFill>
              </a:rPr>
              <a:t>Ed.D. in Educational Leadership from Arcadia University</a:t>
            </a:r>
          </a:p>
          <a:p>
            <a:endParaRPr lang="en-US" dirty="0">
              <a:solidFill>
                <a:srgbClr val="275476"/>
              </a:solidFill>
            </a:endParaRPr>
          </a:p>
          <a:p>
            <a:pPr marL="0" indent="0">
              <a:buNone/>
            </a:pPr>
            <a:r>
              <a:rPr lang="en-US" u="sng" dirty="0">
                <a:solidFill>
                  <a:srgbClr val="275476"/>
                </a:solidFill>
              </a:rPr>
              <a:t>Professional Experience</a:t>
            </a:r>
          </a:p>
          <a:p>
            <a:r>
              <a:rPr lang="en-US" dirty="0">
                <a:solidFill>
                  <a:srgbClr val="275476"/>
                </a:solidFill>
              </a:rPr>
              <a:t>Taught Science at High School and Middle School levels</a:t>
            </a:r>
          </a:p>
          <a:p>
            <a:r>
              <a:rPr lang="en-US" dirty="0">
                <a:solidFill>
                  <a:srgbClr val="275476"/>
                </a:solidFill>
              </a:rPr>
              <a:t>Middle School Administrator</a:t>
            </a:r>
          </a:p>
          <a:p>
            <a:r>
              <a:rPr lang="en-US" dirty="0">
                <a:solidFill>
                  <a:srgbClr val="275476"/>
                </a:solidFill>
              </a:rPr>
              <a:t>K-12 Teaching and Learning Supervisor</a:t>
            </a:r>
          </a:p>
          <a:p>
            <a:r>
              <a:rPr lang="en-US" dirty="0">
                <a:solidFill>
                  <a:srgbClr val="275476"/>
                </a:solidFill>
              </a:rPr>
              <a:t>High School Assistant Principal </a:t>
            </a:r>
          </a:p>
          <a:p>
            <a:endParaRPr lang="en-US" dirty="0">
              <a:solidFill>
                <a:srgbClr val="275476"/>
              </a:solidFill>
            </a:endParaRPr>
          </a:p>
        </p:txBody>
      </p:sp>
      <p:pic>
        <p:nvPicPr>
          <p:cNvPr id="4" name="Picture 3">
            <a:extLst>
              <a:ext uri="{FF2B5EF4-FFF2-40B4-BE49-F238E27FC236}">
                <a16:creationId xmlns:a16="http://schemas.microsoft.com/office/drawing/2014/main" id="{0F9B9889-2C8E-2A2B-D020-6FEE6ECB864D}"/>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4407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D4F7-DA09-6D26-B1CA-BB21A8DB132F}"/>
              </a:ext>
            </a:extLst>
          </p:cNvPr>
          <p:cNvSpPr>
            <a:spLocks noGrp="1"/>
          </p:cNvSpPr>
          <p:nvPr>
            <p:ph type="title"/>
          </p:nvPr>
        </p:nvSpPr>
        <p:spPr>
          <a:xfrm>
            <a:off x="838200" y="2642813"/>
            <a:ext cx="10515600" cy="1325563"/>
          </a:xfrm>
        </p:spPr>
        <p:txBody>
          <a:bodyPr/>
          <a:lstStyle/>
          <a:p>
            <a:pPr algn="ctr"/>
            <a:r>
              <a:rPr lang="en-US" dirty="0">
                <a:solidFill>
                  <a:srgbClr val="275476"/>
                </a:solidFill>
              </a:rPr>
              <a:t>“Let’s try to begin with the end in mind and use evaluations to help build teachers.”</a:t>
            </a:r>
          </a:p>
        </p:txBody>
      </p:sp>
    </p:spTree>
    <p:extLst>
      <p:ext uri="{BB962C8B-B14F-4D97-AF65-F5344CB8AC3E}">
        <p14:creationId xmlns:p14="http://schemas.microsoft.com/office/powerpoint/2010/main" val="952147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2195-F1CB-635A-5107-52172E0E7916}"/>
              </a:ext>
            </a:extLst>
          </p:cNvPr>
          <p:cNvSpPr>
            <a:spLocks noGrp="1"/>
          </p:cNvSpPr>
          <p:nvPr>
            <p:ph type="title"/>
          </p:nvPr>
        </p:nvSpPr>
        <p:spPr/>
        <p:txBody>
          <a:bodyPr/>
          <a:lstStyle/>
          <a:p>
            <a:r>
              <a:rPr lang="en-US" dirty="0">
                <a:solidFill>
                  <a:srgbClr val="275476"/>
                </a:solidFill>
              </a:rPr>
              <a:t>Many people chasing the white whale of teacher effectiveness..</a:t>
            </a:r>
          </a:p>
        </p:txBody>
      </p:sp>
      <p:sp>
        <p:nvSpPr>
          <p:cNvPr id="3" name="Content Placeholder 2">
            <a:extLst>
              <a:ext uri="{FF2B5EF4-FFF2-40B4-BE49-F238E27FC236}">
                <a16:creationId xmlns:a16="http://schemas.microsoft.com/office/drawing/2014/main" id="{E903C5CE-F7BB-7D6D-E058-0C2610E17729}"/>
              </a:ext>
            </a:extLst>
          </p:cNvPr>
          <p:cNvSpPr>
            <a:spLocks noGrp="1"/>
          </p:cNvSpPr>
          <p:nvPr>
            <p:ph idx="1"/>
          </p:nvPr>
        </p:nvSpPr>
        <p:spPr>
          <a:xfrm>
            <a:off x="838200" y="2141537"/>
            <a:ext cx="10515600" cy="4351338"/>
          </a:xfrm>
        </p:spPr>
        <p:txBody>
          <a:bodyPr/>
          <a:lstStyle/>
          <a:p>
            <a:r>
              <a:rPr lang="en-US" dirty="0" err="1">
                <a:solidFill>
                  <a:srgbClr val="275476"/>
                </a:solidFill>
              </a:rPr>
              <a:t>Stronge</a:t>
            </a:r>
            <a:r>
              <a:rPr lang="en-US" dirty="0">
                <a:solidFill>
                  <a:srgbClr val="275476"/>
                </a:solidFill>
              </a:rPr>
              <a:t> and Associates – </a:t>
            </a:r>
            <a:r>
              <a:rPr lang="en-US" dirty="0" err="1">
                <a:solidFill>
                  <a:srgbClr val="275476"/>
                </a:solidFill>
              </a:rPr>
              <a:t>Stonge</a:t>
            </a:r>
            <a:r>
              <a:rPr lang="en-US" dirty="0">
                <a:solidFill>
                  <a:srgbClr val="275476"/>
                </a:solidFill>
              </a:rPr>
              <a:t> Teacher Leader Effectiveness System</a:t>
            </a:r>
          </a:p>
          <a:p>
            <a:r>
              <a:rPr lang="en-US" dirty="0">
                <a:solidFill>
                  <a:srgbClr val="275476"/>
                </a:solidFill>
              </a:rPr>
              <a:t>What Works Clearinghouses (USA Regional Labs)</a:t>
            </a:r>
          </a:p>
          <a:p>
            <a:r>
              <a:rPr lang="en-US" dirty="0">
                <a:solidFill>
                  <a:srgbClr val="275476"/>
                </a:solidFill>
              </a:rPr>
              <a:t>Robert Marzano – High Reliability Strategies and Model of Teacher Effectiveness</a:t>
            </a:r>
          </a:p>
          <a:p>
            <a:r>
              <a:rPr lang="en-US" dirty="0">
                <a:solidFill>
                  <a:srgbClr val="275476"/>
                </a:solidFill>
              </a:rPr>
              <a:t>Value Added Models – Test Scores and Student Outcomes</a:t>
            </a:r>
          </a:p>
          <a:p>
            <a:r>
              <a:rPr lang="en-US" dirty="0">
                <a:solidFill>
                  <a:srgbClr val="275476"/>
                </a:solidFill>
              </a:rPr>
              <a:t>State Formal Evaluation Models – Based in Part upon Charlotte. Danielson’s Framework and try to use statistical models to apply weight to domains and students outcomes appropriately</a:t>
            </a:r>
          </a:p>
          <a:p>
            <a:endParaRPr lang="en-US" dirty="0">
              <a:solidFill>
                <a:srgbClr val="275476"/>
              </a:solidFill>
            </a:endParaRPr>
          </a:p>
        </p:txBody>
      </p:sp>
      <p:pic>
        <p:nvPicPr>
          <p:cNvPr id="4" name="Picture 3">
            <a:extLst>
              <a:ext uri="{FF2B5EF4-FFF2-40B4-BE49-F238E27FC236}">
                <a16:creationId xmlns:a16="http://schemas.microsoft.com/office/drawing/2014/main" id="{E650A5B4-2F4E-C780-9EB5-F7657D34B2C0}"/>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45523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9D6A-1CB3-9A01-AFFA-D0E74FE3C33F}"/>
              </a:ext>
            </a:extLst>
          </p:cNvPr>
          <p:cNvSpPr>
            <a:spLocks noGrp="1"/>
          </p:cNvSpPr>
          <p:nvPr>
            <p:ph type="title"/>
          </p:nvPr>
        </p:nvSpPr>
        <p:spPr>
          <a:xfrm>
            <a:off x="838200" y="110726"/>
            <a:ext cx="10515600" cy="1325563"/>
          </a:xfrm>
        </p:spPr>
        <p:txBody>
          <a:bodyPr/>
          <a:lstStyle/>
          <a:p>
            <a:pPr algn="ctr"/>
            <a:r>
              <a:rPr lang="en-US" dirty="0">
                <a:solidFill>
                  <a:srgbClr val="275476"/>
                </a:solidFill>
              </a:rPr>
              <a:t>Comparison to Footballers</a:t>
            </a:r>
          </a:p>
        </p:txBody>
      </p:sp>
      <p:sp>
        <p:nvSpPr>
          <p:cNvPr id="3" name="Content Placeholder 2">
            <a:extLst>
              <a:ext uri="{FF2B5EF4-FFF2-40B4-BE49-F238E27FC236}">
                <a16:creationId xmlns:a16="http://schemas.microsoft.com/office/drawing/2014/main" id="{6F0596E9-AC9C-F7CF-9754-A3BE6BEC81F7}"/>
              </a:ext>
            </a:extLst>
          </p:cNvPr>
          <p:cNvSpPr>
            <a:spLocks noGrp="1"/>
          </p:cNvSpPr>
          <p:nvPr>
            <p:ph idx="1"/>
          </p:nvPr>
        </p:nvSpPr>
        <p:spPr>
          <a:xfrm>
            <a:off x="3581400" y="3654425"/>
            <a:ext cx="10515600" cy="4351338"/>
          </a:xfrm>
        </p:spPr>
        <p:txBody>
          <a:bodyPr/>
          <a:lstStyle/>
          <a:p>
            <a:endParaRPr lang="en-US" dirty="0"/>
          </a:p>
        </p:txBody>
      </p:sp>
      <p:sp>
        <p:nvSpPr>
          <p:cNvPr id="4" name="Rectangle 2">
            <a:extLst>
              <a:ext uri="{FF2B5EF4-FFF2-40B4-BE49-F238E27FC236}">
                <a16:creationId xmlns:a16="http://schemas.microsoft.com/office/drawing/2014/main" id="{255D3858-B7D4-E6C6-1309-68632DAF2B56}"/>
              </a:ext>
            </a:extLst>
          </p:cNvPr>
          <p:cNvSpPr>
            <a:spLocks noChangeArrowheads="1"/>
          </p:cNvSpPr>
          <p:nvPr/>
        </p:nvSpPr>
        <p:spPr bwMode="auto">
          <a:xfrm>
            <a:off x="274320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Content Placeholder 4">
            <a:extLst>
              <a:ext uri="{FF2B5EF4-FFF2-40B4-BE49-F238E27FC236}">
                <a16:creationId xmlns:a16="http://schemas.microsoft.com/office/drawing/2014/main" id="{E5A5D497-6399-3608-D9D6-1421FB618AC4}"/>
              </a:ext>
            </a:extLst>
          </p:cNvPr>
          <p:cNvPicPr>
            <a:picLocks noChangeAspect="1"/>
          </p:cNvPicPr>
          <p:nvPr/>
        </p:nvPicPr>
        <p:blipFill>
          <a:blip r:embed="rId2"/>
          <a:stretch>
            <a:fillRect/>
          </a:stretch>
        </p:blipFill>
        <p:spPr>
          <a:xfrm>
            <a:off x="1456914" y="1436289"/>
            <a:ext cx="8753558" cy="5212622"/>
          </a:xfrm>
          <a:prstGeom prst="rect">
            <a:avLst/>
          </a:prstGeom>
          <a:effectLst>
            <a:softEdge rad="38100"/>
          </a:effectLst>
        </p:spPr>
      </p:pic>
      <p:pic>
        <p:nvPicPr>
          <p:cNvPr id="7" name="Picture 6">
            <a:extLst>
              <a:ext uri="{FF2B5EF4-FFF2-40B4-BE49-F238E27FC236}">
                <a16:creationId xmlns:a16="http://schemas.microsoft.com/office/drawing/2014/main" id="{88CE6E5B-E594-9452-1B44-EA78052D7F6C}"/>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69156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9E3308-9A59-58FE-1D22-867015B26956}"/>
              </a:ext>
            </a:extLst>
          </p:cNvPr>
          <p:cNvPicPr>
            <a:picLocks noGrp="1" noChangeAspect="1"/>
          </p:cNvPicPr>
          <p:nvPr>
            <p:ph idx="1"/>
          </p:nvPr>
        </p:nvPicPr>
        <p:blipFill>
          <a:blip r:embed="rId2"/>
          <a:stretch>
            <a:fillRect/>
          </a:stretch>
        </p:blipFill>
        <p:spPr>
          <a:xfrm>
            <a:off x="1025188" y="365125"/>
            <a:ext cx="10141624" cy="5670777"/>
          </a:xfrm>
          <a:effectLst>
            <a:softEdge rad="38100"/>
          </a:effectLst>
        </p:spPr>
      </p:pic>
      <p:pic>
        <p:nvPicPr>
          <p:cNvPr id="6" name="Picture 5">
            <a:extLst>
              <a:ext uri="{FF2B5EF4-FFF2-40B4-BE49-F238E27FC236}">
                <a16:creationId xmlns:a16="http://schemas.microsoft.com/office/drawing/2014/main" id="{06AA4074-74D8-B351-DE6E-F092B0825FC8}"/>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4048693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876-4622-C7F7-3FAD-979E5C755FE0}"/>
              </a:ext>
            </a:extLst>
          </p:cNvPr>
          <p:cNvSpPr>
            <a:spLocks noGrp="1"/>
          </p:cNvSpPr>
          <p:nvPr>
            <p:ph type="title"/>
          </p:nvPr>
        </p:nvSpPr>
        <p:spPr/>
        <p:txBody>
          <a:bodyPr/>
          <a:lstStyle/>
          <a:p>
            <a:r>
              <a:rPr lang="en-US" dirty="0">
                <a:solidFill>
                  <a:srgbClr val="275476"/>
                </a:solidFill>
              </a:rPr>
              <a:t>Filling Out a Roundness….</a:t>
            </a:r>
          </a:p>
        </p:txBody>
      </p:sp>
      <p:pic>
        <p:nvPicPr>
          <p:cNvPr id="4" name="Picture 1">
            <a:extLst>
              <a:ext uri="{FF2B5EF4-FFF2-40B4-BE49-F238E27FC236}">
                <a16:creationId xmlns:a16="http://schemas.microsoft.com/office/drawing/2014/main" id="{AB75096B-B5A7-0B74-AB5A-93685BD3ABA0}"/>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3044103" y="1825625"/>
            <a:ext cx="6103794" cy="43513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B95EBE-92A0-009F-7BB0-DBEF70E84914}"/>
              </a:ext>
            </a:extLst>
          </p:cNvPr>
          <p:cNvPicPr>
            <a:picLocks noChangeAspect="1"/>
          </p:cNvPicPr>
          <p:nvPr/>
        </p:nvPicPr>
        <p:blipFill>
          <a:blip r:embed="rId4"/>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36455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7FB738E-E67A-BDED-69A6-2ECC310FDD5D}"/>
              </a:ext>
            </a:extLst>
          </p:cNvPr>
          <p:cNvSpPr/>
          <p:nvPr/>
        </p:nvSpPr>
        <p:spPr>
          <a:xfrm>
            <a:off x="588844" y="1779073"/>
            <a:ext cx="4489342" cy="4334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1A2412-88DF-EC97-660C-67B42D7893C1}"/>
              </a:ext>
            </a:extLst>
          </p:cNvPr>
          <p:cNvSpPr txBox="1"/>
          <p:nvPr/>
        </p:nvSpPr>
        <p:spPr>
          <a:xfrm>
            <a:off x="462643" y="5071031"/>
            <a:ext cx="359229" cy="369332"/>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18CF6BE2-CCC2-CDAE-6721-DF7BBCEED5F7}"/>
              </a:ext>
            </a:extLst>
          </p:cNvPr>
          <p:cNvSpPr txBox="1"/>
          <p:nvPr/>
        </p:nvSpPr>
        <p:spPr>
          <a:xfrm>
            <a:off x="1104900" y="1948256"/>
            <a:ext cx="359229" cy="369332"/>
          </a:xfrm>
          <a:prstGeom prst="rect">
            <a:avLst/>
          </a:prstGeom>
          <a:noFill/>
        </p:spPr>
        <p:txBody>
          <a:bodyPr wrap="square" rtlCol="0">
            <a:spAutoFit/>
          </a:bodyPr>
          <a:lstStyle/>
          <a:p>
            <a:r>
              <a:rPr lang="en-US" dirty="0"/>
              <a:t>C</a:t>
            </a:r>
          </a:p>
        </p:txBody>
      </p:sp>
      <p:sp>
        <p:nvSpPr>
          <p:cNvPr id="7" name="TextBox 6">
            <a:extLst>
              <a:ext uri="{FF2B5EF4-FFF2-40B4-BE49-F238E27FC236}">
                <a16:creationId xmlns:a16="http://schemas.microsoft.com/office/drawing/2014/main" id="{5473025D-F089-0ADA-5AEF-D5D852FAB13E}"/>
              </a:ext>
            </a:extLst>
          </p:cNvPr>
          <p:cNvSpPr txBox="1"/>
          <p:nvPr/>
        </p:nvSpPr>
        <p:spPr>
          <a:xfrm>
            <a:off x="103414" y="3392352"/>
            <a:ext cx="359229" cy="369332"/>
          </a:xfrm>
          <a:prstGeom prst="rect">
            <a:avLst/>
          </a:prstGeom>
          <a:noFill/>
        </p:spPr>
        <p:txBody>
          <a:bodyPr wrap="square" rtlCol="0">
            <a:spAutoFit/>
          </a:bodyPr>
          <a:lstStyle/>
          <a:p>
            <a:r>
              <a:rPr lang="en-US" dirty="0"/>
              <a:t>B</a:t>
            </a:r>
          </a:p>
        </p:txBody>
      </p:sp>
      <p:sp>
        <p:nvSpPr>
          <p:cNvPr id="8" name="TextBox 7">
            <a:extLst>
              <a:ext uri="{FF2B5EF4-FFF2-40B4-BE49-F238E27FC236}">
                <a16:creationId xmlns:a16="http://schemas.microsoft.com/office/drawing/2014/main" id="{C9ADE515-2C79-8D56-DA3A-1D706F15950B}"/>
              </a:ext>
            </a:extLst>
          </p:cNvPr>
          <p:cNvSpPr txBox="1"/>
          <p:nvPr/>
        </p:nvSpPr>
        <p:spPr>
          <a:xfrm>
            <a:off x="4702629" y="2317588"/>
            <a:ext cx="359229" cy="369332"/>
          </a:xfrm>
          <a:prstGeom prst="rect">
            <a:avLst/>
          </a:prstGeom>
          <a:noFill/>
        </p:spPr>
        <p:txBody>
          <a:bodyPr wrap="square" rtlCol="0">
            <a:spAutoFit/>
          </a:bodyPr>
          <a:lstStyle/>
          <a:p>
            <a:r>
              <a:rPr lang="en-US" dirty="0"/>
              <a:t>E</a:t>
            </a:r>
          </a:p>
        </p:txBody>
      </p:sp>
      <p:sp>
        <p:nvSpPr>
          <p:cNvPr id="9" name="TextBox 8">
            <a:extLst>
              <a:ext uri="{FF2B5EF4-FFF2-40B4-BE49-F238E27FC236}">
                <a16:creationId xmlns:a16="http://schemas.microsoft.com/office/drawing/2014/main" id="{2E58D8E4-28C2-9183-5854-AC13A1BFFDF0}"/>
              </a:ext>
            </a:extLst>
          </p:cNvPr>
          <p:cNvSpPr txBox="1"/>
          <p:nvPr/>
        </p:nvSpPr>
        <p:spPr>
          <a:xfrm>
            <a:off x="3249386" y="1506022"/>
            <a:ext cx="359229" cy="369332"/>
          </a:xfrm>
          <a:prstGeom prst="rect">
            <a:avLst/>
          </a:prstGeom>
          <a:noFill/>
        </p:spPr>
        <p:txBody>
          <a:bodyPr wrap="square" rtlCol="0">
            <a:spAutoFit/>
          </a:bodyPr>
          <a:lstStyle/>
          <a:p>
            <a:r>
              <a:rPr lang="en-US" dirty="0"/>
              <a:t>D</a:t>
            </a:r>
          </a:p>
        </p:txBody>
      </p:sp>
      <p:sp>
        <p:nvSpPr>
          <p:cNvPr id="10" name="TextBox 9">
            <a:extLst>
              <a:ext uri="{FF2B5EF4-FFF2-40B4-BE49-F238E27FC236}">
                <a16:creationId xmlns:a16="http://schemas.microsoft.com/office/drawing/2014/main" id="{B55943E2-34BC-3E64-F2C2-E674798BB771}"/>
              </a:ext>
            </a:extLst>
          </p:cNvPr>
          <p:cNvSpPr txBox="1"/>
          <p:nvPr/>
        </p:nvSpPr>
        <p:spPr>
          <a:xfrm>
            <a:off x="5061858" y="4030942"/>
            <a:ext cx="359229" cy="369332"/>
          </a:xfrm>
          <a:prstGeom prst="rect">
            <a:avLst/>
          </a:prstGeom>
          <a:noFill/>
        </p:spPr>
        <p:txBody>
          <a:bodyPr wrap="square" rtlCol="0">
            <a:spAutoFit/>
          </a:bodyPr>
          <a:lstStyle/>
          <a:p>
            <a:r>
              <a:rPr lang="en-US" dirty="0"/>
              <a:t>F</a:t>
            </a:r>
          </a:p>
        </p:txBody>
      </p:sp>
      <p:sp>
        <p:nvSpPr>
          <p:cNvPr id="11" name="TextBox 10">
            <a:extLst>
              <a:ext uri="{FF2B5EF4-FFF2-40B4-BE49-F238E27FC236}">
                <a16:creationId xmlns:a16="http://schemas.microsoft.com/office/drawing/2014/main" id="{9AD0DB89-D493-340B-2CF9-E2D4393429A7}"/>
              </a:ext>
            </a:extLst>
          </p:cNvPr>
          <p:cNvSpPr txBox="1"/>
          <p:nvPr/>
        </p:nvSpPr>
        <p:spPr>
          <a:xfrm>
            <a:off x="4343400" y="5507102"/>
            <a:ext cx="359229" cy="369332"/>
          </a:xfrm>
          <a:prstGeom prst="rect">
            <a:avLst/>
          </a:prstGeom>
          <a:noFill/>
        </p:spPr>
        <p:txBody>
          <a:bodyPr wrap="square" rtlCol="0">
            <a:spAutoFit/>
          </a:bodyPr>
          <a:lstStyle/>
          <a:p>
            <a:r>
              <a:rPr lang="en-US" dirty="0"/>
              <a:t>G</a:t>
            </a:r>
          </a:p>
        </p:txBody>
      </p:sp>
      <p:sp>
        <p:nvSpPr>
          <p:cNvPr id="12" name="TextBox 11">
            <a:extLst>
              <a:ext uri="{FF2B5EF4-FFF2-40B4-BE49-F238E27FC236}">
                <a16:creationId xmlns:a16="http://schemas.microsoft.com/office/drawing/2014/main" id="{36595FB0-674B-7A98-D771-A879AD543E6A}"/>
              </a:ext>
            </a:extLst>
          </p:cNvPr>
          <p:cNvSpPr txBox="1"/>
          <p:nvPr/>
        </p:nvSpPr>
        <p:spPr>
          <a:xfrm>
            <a:off x="2411185" y="6113628"/>
            <a:ext cx="359229" cy="369332"/>
          </a:xfrm>
          <a:prstGeom prst="rect">
            <a:avLst/>
          </a:prstGeom>
          <a:noFill/>
        </p:spPr>
        <p:txBody>
          <a:bodyPr wrap="square" rtlCol="0">
            <a:spAutoFit/>
          </a:bodyPr>
          <a:lstStyle/>
          <a:p>
            <a:r>
              <a:rPr lang="en-US" dirty="0"/>
              <a:t>H</a:t>
            </a:r>
          </a:p>
        </p:txBody>
      </p:sp>
      <p:sp>
        <p:nvSpPr>
          <p:cNvPr id="13" name="Oval 12">
            <a:extLst>
              <a:ext uri="{FF2B5EF4-FFF2-40B4-BE49-F238E27FC236}">
                <a16:creationId xmlns:a16="http://schemas.microsoft.com/office/drawing/2014/main" id="{9356355B-31C0-57C3-05D3-EFE0E7A2572A}"/>
              </a:ext>
            </a:extLst>
          </p:cNvPr>
          <p:cNvSpPr/>
          <p:nvPr/>
        </p:nvSpPr>
        <p:spPr>
          <a:xfrm>
            <a:off x="6951888" y="1725777"/>
            <a:ext cx="4385584" cy="4334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F95E9CA-382C-7D99-D9C5-11E80C4023D8}"/>
              </a:ext>
            </a:extLst>
          </p:cNvPr>
          <p:cNvSpPr txBox="1"/>
          <p:nvPr/>
        </p:nvSpPr>
        <p:spPr>
          <a:xfrm>
            <a:off x="6738257" y="5071031"/>
            <a:ext cx="359229" cy="369332"/>
          </a:xfrm>
          <a:prstGeom prst="rect">
            <a:avLst/>
          </a:prstGeom>
          <a:noFill/>
        </p:spPr>
        <p:txBody>
          <a:bodyPr wrap="square" rtlCol="0">
            <a:spAutoFit/>
          </a:bodyPr>
          <a:lstStyle/>
          <a:p>
            <a:r>
              <a:rPr lang="en-US" dirty="0"/>
              <a:t>A</a:t>
            </a:r>
          </a:p>
        </p:txBody>
      </p:sp>
      <p:sp>
        <p:nvSpPr>
          <p:cNvPr id="15" name="TextBox 14">
            <a:extLst>
              <a:ext uri="{FF2B5EF4-FFF2-40B4-BE49-F238E27FC236}">
                <a16:creationId xmlns:a16="http://schemas.microsoft.com/office/drawing/2014/main" id="{3A090583-8358-B7E8-57ED-5774CC07A5F6}"/>
              </a:ext>
            </a:extLst>
          </p:cNvPr>
          <p:cNvSpPr txBox="1"/>
          <p:nvPr/>
        </p:nvSpPr>
        <p:spPr>
          <a:xfrm>
            <a:off x="7380514" y="1948256"/>
            <a:ext cx="359229" cy="369332"/>
          </a:xfrm>
          <a:prstGeom prst="rect">
            <a:avLst/>
          </a:prstGeom>
          <a:noFill/>
        </p:spPr>
        <p:txBody>
          <a:bodyPr wrap="square" rtlCol="0">
            <a:spAutoFit/>
          </a:bodyPr>
          <a:lstStyle/>
          <a:p>
            <a:r>
              <a:rPr lang="en-US" dirty="0"/>
              <a:t>C</a:t>
            </a:r>
          </a:p>
        </p:txBody>
      </p:sp>
      <p:sp>
        <p:nvSpPr>
          <p:cNvPr id="16" name="TextBox 15">
            <a:extLst>
              <a:ext uri="{FF2B5EF4-FFF2-40B4-BE49-F238E27FC236}">
                <a16:creationId xmlns:a16="http://schemas.microsoft.com/office/drawing/2014/main" id="{67D8D0B3-2A15-8E91-6FB8-F88AAD037AB8}"/>
              </a:ext>
            </a:extLst>
          </p:cNvPr>
          <p:cNvSpPr txBox="1"/>
          <p:nvPr/>
        </p:nvSpPr>
        <p:spPr>
          <a:xfrm>
            <a:off x="6379028" y="3392352"/>
            <a:ext cx="359229" cy="369332"/>
          </a:xfrm>
          <a:prstGeom prst="rect">
            <a:avLst/>
          </a:prstGeom>
          <a:noFill/>
        </p:spPr>
        <p:txBody>
          <a:bodyPr wrap="square" rtlCol="0">
            <a:spAutoFit/>
          </a:bodyPr>
          <a:lstStyle/>
          <a:p>
            <a:r>
              <a:rPr lang="en-US" dirty="0"/>
              <a:t>B</a:t>
            </a:r>
          </a:p>
        </p:txBody>
      </p:sp>
      <p:sp>
        <p:nvSpPr>
          <p:cNvPr id="17" name="TextBox 16">
            <a:extLst>
              <a:ext uri="{FF2B5EF4-FFF2-40B4-BE49-F238E27FC236}">
                <a16:creationId xmlns:a16="http://schemas.microsoft.com/office/drawing/2014/main" id="{065DE2D5-5462-568B-1D6B-BE9638401345}"/>
              </a:ext>
            </a:extLst>
          </p:cNvPr>
          <p:cNvSpPr txBox="1"/>
          <p:nvPr/>
        </p:nvSpPr>
        <p:spPr>
          <a:xfrm>
            <a:off x="10978243" y="2317588"/>
            <a:ext cx="359229" cy="369332"/>
          </a:xfrm>
          <a:prstGeom prst="rect">
            <a:avLst/>
          </a:prstGeom>
          <a:noFill/>
        </p:spPr>
        <p:txBody>
          <a:bodyPr wrap="square" rtlCol="0">
            <a:spAutoFit/>
          </a:bodyPr>
          <a:lstStyle/>
          <a:p>
            <a:r>
              <a:rPr lang="en-US" dirty="0"/>
              <a:t>E</a:t>
            </a:r>
          </a:p>
        </p:txBody>
      </p:sp>
      <p:sp>
        <p:nvSpPr>
          <p:cNvPr id="18" name="TextBox 17">
            <a:extLst>
              <a:ext uri="{FF2B5EF4-FFF2-40B4-BE49-F238E27FC236}">
                <a16:creationId xmlns:a16="http://schemas.microsoft.com/office/drawing/2014/main" id="{4276ED43-9F96-A980-0F0D-A2821D66D0DB}"/>
              </a:ext>
            </a:extLst>
          </p:cNvPr>
          <p:cNvSpPr txBox="1"/>
          <p:nvPr/>
        </p:nvSpPr>
        <p:spPr>
          <a:xfrm>
            <a:off x="9525000" y="1506022"/>
            <a:ext cx="359229" cy="369332"/>
          </a:xfrm>
          <a:prstGeom prst="rect">
            <a:avLst/>
          </a:prstGeom>
          <a:noFill/>
        </p:spPr>
        <p:txBody>
          <a:bodyPr wrap="square" rtlCol="0">
            <a:spAutoFit/>
          </a:bodyPr>
          <a:lstStyle/>
          <a:p>
            <a:r>
              <a:rPr lang="en-US" dirty="0"/>
              <a:t>D</a:t>
            </a:r>
          </a:p>
        </p:txBody>
      </p:sp>
      <p:sp>
        <p:nvSpPr>
          <p:cNvPr id="19" name="TextBox 18">
            <a:extLst>
              <a:ext uri="{FF2B5EF4-FFF2-40B4-BE49-F238E27FC236}">
                <a16:creationId xmlns:a16="http://schemas.microsoft.com/office/drawing/2014/main" id="{DB52B7E2-0382-90F6-E4E4-01928054AB56}"/>
              </a:ext>
            </a:extLst>
          </p:cNvPr>
          <p:cNvSpPr txBox="1"/>
          <p:nvPr/>
        </p:nvSpPr>
        <p:spPr>
          <a:xfrm>
            <a:off x="11337472" y="4030942"/>
            <a:ext cx="359229" cy="369332"/>
          </a:xfrm>
          <a:prstGeom prst="rect">
            <a:avLst/>
          </a:prstGeom>
          <a:noFill/>
        </p:spPr>
        <p:txBody>
          <a:bodyPr wrap="square" rtlCol="0">
            <a:spAutoFit/>
          </a:bodyPr>
          <a:lstStyle/>
          <a:p>
            <a:r>
              <a:rPr lang="en-US" dirty="0"/>
              <a:t>F</a:t>
            </a:r>
          </a:p>
        </p:txBody>
      </p:sp>
      <p:sp>
        <p:nvSpPr>
          <p:cNvPr id="20" name="TextBox 19">
            <a:extLst>
              <a:ext uri="{FF2B5EF4-FFF2-40B4-BE49-F238E27FC236}">
                <a16:creationId xmlns:a16="http://schemas.microsoft.com/office/drawing/2014/main" id="{82CED464-F6AB-40F4-A763-714E9908BF1B}"/>
              </a:ext>
            </a:extLst>
          </p:cNvPr>
          <p:cNvSpPr txBox="1"/>
          <p:nvPr/>
        </p:nvSpPr>
        <p:spPr>
          <a:xfrm>
            <a:off x="10619014" y="5507102"/>
            <a:ext cx="359229" cy="369332"/>
          </a:xfrm>
          <a:prstGeom prst="rect">
            <a:avLst/>
          </a:prstGeom>
          <a:noFill/>
        </p:spPr>
        <p:txBody>
          <a:bodyPr wrap="square" rtlCol="0">
            <a:spAutoFit/>
          </a:bodyPr>
          <a:lstStyle/>
          <a:p>
            <a:r>
              <a:rPr lang="en-US" dirty="0"/>
              <a:t>G</a:t>
            </a:r>
          </a:p>
        </p:txBody>
      </p:sp>
      <p:sp>
        <p:nvSpPr>
          <p:cNvPr id="21" name="TextBox 20">
            <a:extLst>
              <a:ext uri="{FF2B5EF4-FFF2-40B4-BE49-F238E27FC236}">
                <a16:creationId xmlns:a16="http://schemas.microsoft.com/office/drawing/2014/main" id="{F3D59E7D-6490-35B6-46B3-C2BE5F1CD834}"/>
              </a:ext>
            </a:extLst>
          </p:cNvPr>
          <p:cNvSpPr txBox="1"/>
          <p:nvPr/>
        </p:nvSpPr>
        <p:spPr>
          <a:xfrm>
            <a:off x="8686799" y="6113628"/>
            <a:ext cx="359229" cy="369332"/>
          </a:xfrm>
          <a:prstGeom prst="rect">
            <a:avLst/>
          </a:prstGeom>
          <a:noFill/>
        </p:spPr>
        <p:txBody>
          <a:bodyPr wrap="square" rtlCol="0">
            <a:spAutoFit/>
          </a:bodyPr>
          <a:lstStyle/>
          <a:p>
            <a:r>
              <a:rPr lang="en-US" dirty="0"/>
              <a:t>H</a:t>
            </a:r>
          </a:p>
        </p:txBody>
      </p:sp>
      <p:sp>
        <p:nvSpPr>
          <p:cNvPr id="22" name="Title 1">
            <a:extLst>
              <a:ext uri="{FF2B5EF4-FFF2-40B4-BE49-F238E27FC236}">
                <a16:creationId xmlns:a16="http://schemas.microsoft.com/office/drawing/2014/main" id="{5DEF860A-1AA3-BDCE-1FE7-B8277B12957B}"/>
              </a:ext>
            </a:extLst>
          </p:cNvPr>
          <p:cNvSpPr>
            <a:spLocks noGrp="1"/>
          </p:cNvSpPr>
          <p:nvPr>
            <p:ph type="title"/>
          </p:nvPr>
        </p:nvSpPr>
        <p:spPr>
          <a:xfrm>
            <a:off x="838200" y="365125"/>
            <a:ext cx="10515600" cy="1325563"/>
          </a:xfrm>
        </p:spPr>
        <p:txBody>
          <a:bodyPr/>
          <a:lstStyle/>
          <a:p>
            <a:r>
              <a:rPr lang="en-US" dirty="0">
                <a:solidFill>
                  <a:srgbClr val="275476"/>
                </a:solidFill>
              </a:rPr>
              <a:t>New Teacher			Foundational Teacher</a:t>
            </a:r>
          </a:p>
        </p:txBody>
      </p:sp>
      <p:sp>
        <p:nvSpPr>
          <p:cNvPr id="23" name="Oval 22">
            <a:extLst>
              <a:ext uri="{FF2B5EF4-FFF2-40B4-BE49-F238E27FC236}">
                <a16:creationId xmlns:a16="http://schemas.microsoft.com/office/drawing/2014/main" id="{07FB19CF-E219-0408-B6A8-9328D1426A33}"/>
              </a:ext>
            </a:extLst>
          </p:cNvPr>
          <p:cNvSpPr/>
          <p:nvPr/>
        </p:nvSpPr>
        <p:spPr>
          <a:xfrm>
            <a:off x="8272462" y="3061246"/>
            <a:ext cx="1732190" cy="1773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C243243-45DD-D536-0678-44B9C5BA20C0}"/>
              </a:ext>
            </a:extLst>
          </p:cNvPr>
          <p:cNvSpPr/>
          <p:nvPr/>
        </p:nvSpPr>
        <p:spPr>
          <a:xfrm>
            <a:off x="1981198" y="3107532"/>
            <a:ext cx="1732190" cy="1773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D49507-0F7A-B9EE-B1F1-17368CA359D5}"/>
              </a:ext>
            </a:extLst>
          </p:cNvPr>
          <p:cNvSpPr/>
          <p:nvPr/>
        </p:nvSpPr>
        <p:spPr>
          <a:xfrm>
            <a:off x="2684007" y="3884579"/>
            <a:ext cx="326571" cy="331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31B888B-42D8-7267-3215-518EE643818D}"/>
              </a:ext>
            </a:extLst>
          </p:cNvPr>
          <p:cNvSpPr/>
          <p:nvPr/>
        </p:nvSpPr>
        <p:spPr>
          <a:xfrm>
            <a:off x="8975271" y="3828976"/>
            <a:ext cx="326571" cy="331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3CADAB6A-17AF-8DBF-1E19-267E40672B00}"/>
              </a:ext>
            </a:extLst>
          </p:cNvPr>
          <p:cNvSpPr/>
          <p:nvPr/>
        </p:nvSpPr>
        <p:spPr>
          <a:xfrm>
            <a:off x="8146261" y="2986745"/>
            <a:ext cx="2064541" cy="1795668"/>
          </a:xfrm>
          <a:custGeom>
            <a:avLst/>
            <a:gdLst>
              <a:gd name="connsiteX0" fmla="*/ 0 w 2449286"/>
              <a:gd name="connsiteY0" fmla="*/ 0 h 2628900"/>
              <a:gd name="connsiteX1" fmla="*/ 277586 w 2449286"/>
              <a:gd name="connsiteY1" fmla="*/ 1387929 h 2628900"/>
              <a:gd name="connsiteX2" fmla="*/ 195943 w 2449286"/>
              <a:gd name="connsiteY2" fmla="*/ 2334986 h 2628900"/>
              <a:gd name="connsiteX3" fmla="*/ 1175658 w 2449286"/>
              <a:gd name="connsiteY3" fmla="*/ 2628900 h 2628900"/>
              <a:gd name="connsiteX4" fmla="*/ 2220686 w 2449286"/>
              <a:gd name="connsiteY4" fmla="*/ 2563586 h 2628900"/>
              <a:gd name="connsiteX5" fmla="*/ 2449286 w 2449286"/>
              <a:gd name="connsiteY5" fmla="*/ 1665515 h 2628900"/>
              <a:gd name="connsiteX6" fmla="*/ 1894115 w 2449286"/>
              <a:gd name="connsiteY6" fmla="*/ 947058 h 2628900"/>
              <a:gd name="connsiteX7" fmla="*/ 1763486 w 2449286"/>
              <a:gd name="connsiteY7" fmla="*/ 65315 h 2628900"/>
              <a:gd name="connsiteX8" fmla="*/ 16329 w 2449286"/>
              <a:gd name="connsiteY8" fmla="*/ 48986 h 2628900"/>
              <a:gd name="connsiteX9" fmla="*/ 16329 w 2449286"/>
              <a:gd name="connsiteY9" fmla="*/ 48986 h 2628900"/>
              <a:gd name="connsiteX10" fmla="*/ 16329 w 2449286"/>
              <a:gd name="connsiteY10" fmla="*/ 48986 h 2628900"/>
              <a:gd name="connsiteX11" fmla="*/ 0 w 2449286"/>
              <a:gd name="connsiteY11"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9286" h="2628900">
                <a:moveTo>
                  <a:pt x="0" y="0"/>
                </a:moveTo>
                <a:lnTo>
                  <a:pt x="277586" y="1387929"/>
                </a:lnTo>
                <a:lnTo>
                  <a:pt x="195943" y="2334986"/>
                </a:lnTo>
                <a:lnTo>
                  <a:pt x="1175658" y="2628900"/>
                </a:lnTo>
                <a:lnTo>
                  <a:pt x="2220686" y="2563586"/>
                </a:lnTo>
                <a:lnTo>
                  <a:pt x="2449286" y="1665515"/>
                </a:lnTo>
                <a:lnTo>
                  <a:pt x="1894115" y="947058"/>
                </a:lnTo>
                <a:lnTo>
                  <a:pt x="1763486" y="65315"/>
                </a:lnTo>
                <a:lnTo>
                  <a:pt x="16329" y="48986"/>
                </a:lnTo>
                <a:lnTo>
                  <a:pt x="16329" y="48986"/>
                </a:lnTo>
                <a:lnTo>
                  <a:pt x="16329" y="48986"/>
                </a:lnTo>
                <a:lnTo>
                  <a:pt x="0" y="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4F111EF-5643-F2EF-7B62-962CCEDFB5B8}"/>
              </a:ext>
            </a:extLst>
          </p:cNvPr>
          <p:cNvSpPr/>
          <p:nvPr/>
        </p:nvSpPr>
        <p:spPr>
          <a:xfrm>
            <a:off x="5421087" y="3577018"/>
            <a:ext cx="1137555" cy="8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B739CCA-1089-9C99-0828-6318E85E7BF6}"/>
              </a:ext>
            </a:extLst>
          </p:cNvPr>
          <p:cNvCxnSpPr/>
          <p:nvPr/>
        </p:nvCxnSpPr>
        <p:spPr>
          <a:xfrm flipH="1" flipV="1">
            <a:off x="8146261" y="2986745"/>
            <a:ext cx="1014068" cy="10441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8D19E2-78D6-0C3B-DB80-377E573D2CB9}"/>
              </a:ext>
            </a:extLst>
          </p:cNvPr>
          <p:cNvCxnSpPr/>
          <p:nvPr/>
        </p:nvCxnSpPr>
        <p:spPr>
          <a:xfrm flipH="1">
            <a:off x="9046028" y="2986745"/>
            <a:ext cx="604158" cy="10441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55784B-C725-FFC5-1D25-BB4466F6B0D1}"/>
              </a:ext>
            </a:extLst>
          </p:cNvPr>
          <p:cNvCxnSpPr>
            <a:stCxn id="27" idx="6"/>
          </p:cNvCxnSpPr>
          <p:nvPr/>
        </p:nvCxnSpPr>
        <p:spPr>
          <a:xfrm flipH="1">
            <a:off x="9160329" y="3633632"/>
            <a:ext cx="582511" cy="397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56CEEC-A4C0-638B-4E9C-8CD78DD166C7}"/>
              </a:ext>
            </a:extLst>
          </p:cNvPr>
          <p:cNvCxnSpPr>
            <a:stCxn id="27" idx="5"/>
          </p:cNvCxnSpPr>
          <p:nvPr/>
        </p:nvCxnSpPr>
        <p:spPr>
          <a:xfrm flipH="1" flipV="1">
            <a:off x="9160329" y="3884579"/>
            <a:ext cx="1050473" cy="2397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294E3-7944-1269-E25C-06AC075FEDC9}"/>
              </a:ext>
            </a:extLst>
          </p:cNvPr>
          <p:cNvCxnSpPr>
            <a:stCxn id="27" idx="4"/>
          </p:cNvCxnSpPr>
          <p:nvPr/>
        </p:nvCxnSpPr>
        <p:spPr>
          <a:xfrm flipH="1" flipV="1">
            <a:off x="9160329" y="4030942"/>
            <a:ext cx="857783" cy="7068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4B35FC-FF6B-9937-EE76-64931DD6DA4B}"/>
              </a:ext>
            </a:extLst>
          </p:cNvPr>
          <p:cNvCxnSpPr>
            <a:stCxn id="27" idx="3"/>
          </p:cNvCxnSpPr>
          <p:nvPr/>
        </p:nvCxnSpPr>
        <p:spPr>
          <a:xfrm flipV="1">
            <a:off x="9137241" y="4030942"/>
            <a:ext cx="23088" cy="751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E01321-6B83-94D1-18AB-DB4D702DD4CC}"/>
              </a:ext>
            </a:extLst>
          </p:cNvPr>
          <p:cNvCxnSpPr/>
          <p:nvPr/>
        </p:nvCxnSpPr>
        <p:spPr>
          <a:xfrm flipV="1">
            <a:off x="8272462" y="4030942"/>
            <a:ext cx="887867" cy="524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98F0DD-BAE0-95DB-FBD7-1732F19D1685}"/>
              </a:ext>
            </a:extLst>
          </p:cNvPr>
          <p:cNvCxnSpPr>
            <a:stCxn id="27" idx="1"/>
          </p:cNvCxnSpPr>
          <p:nvPr/>
        </p:nvCxnSpPr>
        <p:spPr>
          <a:xfrm>
            <a:off x="8380243" y="3934769"/>
            <a:ext cx="756998" cy="961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D0A55B-F38B-C0CD-B12D-0627E3A9E70E}"/>
              </a:ext>
            </a:extLst>
          </p:cNvPr>
          <p:cNvCxnSpPr/>
          <p:nvPr/>
        </p:nvCxnSpPr>
        <p:spPr>
          <a:xfrm>
            <a:off x="3249386" y="4782413"/>
            <a:ext cx="1208314" cy="1331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1AB744E-BF51-2BEC-C54E-281D03CA9163}"/>
              </a:ext>
            </a:extLst>
          </p:cNvPr>
          <p:cNvSpPr txBox="1"/>
          <p:nvPr/>
        </p:nvSpPr>
        <p:spPr>
          <a:xfrm>
            <a:off x="4702629" y="5876434"/>
            <a:ext cx="2677885" cy="646331"/>
          </a:xfrm>
          <a:prstGeom prst="rect">
            <a:avLst/>
          </a:prstGeom>
          <a:noFill/>
        </p:spPr>
        <p:txBody>
          <a:bodyPr wrap="square" rtlCol="0">
            <a:spAutoFit/>
          </a:bodyPr>
          <a:lstStyle/>
          <a:p>
            <a:r>
              <a:rPr lang="en-US" dirty="0">
                <a:solidFill>
                  <a:srgbClr val="275476"/>
                </a:solidFill>
              </a:rPr>
              <a:t>Minimum Expectations for a Teacher</a:t>
            </a:r>
          </a:p>
        </p:txBody>
      </p:sp>
      <p:pic>
        <p:nvPicPr>
          <p:cNvPr id="48" name="Picture 47">
            <a:extLst>
              <a:ext uri="{FF2B5EF4-FFF2-40B4-BE49-F238E27FC236}">
                <a16:creationId xmlns:a16="http://schemas.microsoft.com/office/drawing/2014/main" id="{DDBD8107-B9CD-2022-9F22-1503AF532628}"/>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922521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4D80-CB6E-CCDE-5DB9-325ADE4A4C12}"/>
              </a:ext>
            </a:extLst>
          </p:cNvPr>
          <p:cNvSpPr>
            <a:spLocks noGrp="1"/>
          </p:cNvSpPr>
          <p:nvPr>
            <p:ph type="title"/>
          </p:nvPr>
        </p:nvSpPr>
        <p:spPr/>
        <p:txBody>
          <a:bodyPr/>
          <a:lstStyle/>
          <a:p>
            <a:r>
              <a:rPr lang="en-US" dirty="0"/>
              <a:t>Most Teachers				Master Teacher</a:t>
            </a:r>
          </a:p>
        </p:txBody>
      </p:sp>
      <p:sp>
        <p:nvSpPr>
          <p:cNvPr id="4" name="Oval 3">
            <a:extLst>
              <a:ext uri="{FF2B5EF4-FFF2-40B4-BE49-F238E27FC236}">
                <a16:creationId xmlns:a16="http://schemas.microsoft.com/office/drawing/2014/main" id="{E2226ECE-E6B0-5FEC-F19C-59DB46B3A289}"/>
              </a:ext>
            </a:extLst>
          </p:cNvPr>
          <p:cNvSpPr/>
          <p:nvPr/>
        </p:nvSpPr>
        <p:spPr>
          <a:xfrm>
            <a:off x="598714" y="1779073"/>
            <a:ext cx="4479472" cy="4334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9CAAED-A9B7-D082-2D60-358E279AE1F0}"/>
              </a:ext>
            </a:extLst>
          </p:cNvPr>
          <p:cNvSpPr txBox="1"/>
          <p:nvPr/>
        </p:nvSpPr>
        <p:spPr>
          <a:xfrm>
            <a:off x="462643" y="5071031"/>
            <a:ext cx="359229" cy="369332"/>
          </a:xfrm>
          <a:prstGeom prst="rect">
            <a:avLst/>
          </a:prstGeom>
          <a:noFill/>
        </p:spPr>
        <p:txBody>
          <a:bodyPr wrap="square" rtlCol="0">
            <a:spAutoFit/>
          </a:bodyPr>
          <a:lstStyle/>
          <a:p>
            <a:r>
              <a:rPr lang="en-US" dirty="0"/>
              <a:t>A</a:t>
            </a:r>
          </a:p>
        </p:txBody>
      </p:sp>
      <p:sp>
        <p:nvSpPr>
          <p:cNvPr id="7" name="TextBox 6">
            <a:extLst>
              <a:ext uri="{FF2B5EF4-FFF2-40B4-BE49-F238E27FC236}">
                <a16:creationId xmlns:a16="http://schemas.microsoft.com/office/drawing/2014/main" id="{DC2C48F6-6578-ADAC-A3DB-9464B02130BD}"/>
              </a:ext>
            </a:extLst>
          </p:cNvPr>
          <p:cNvSpPr txBox="1"/>
          <p:nvPr/>
        </p:nvSpPr>
        <p:spPr>
          <a:xfrm>
            <a:off x="1104900" y="1948256"/>
            <a:ext cx="359229" cy="369332"/>
          </a:xfrm>
          <a:prstGeom prst="rect">
            <a:avLst/>
          </a:prstGeom>
          <a:noFill/>
        </p:spPr>
        <p:txBody>
          <a:bodyPr wrap="square" rtlCol="0">
            <a:spAutoFit/>
          </a:bodyPr>
          <a:lstStyle/>
          <a:p>
            <a:r>
              <a:rPr lang="en-US" dirty="0"/>
              <a:t>C</a:t>
            </a:r>
          </a:p>
        </p:txBody>
      </p:sp>
      <p:sp>
        <p:nvSpPr>
          <p:cNvPr id="8" name="TextBox 7">
            <a:extLst>
              <a:ext uri="{FF2B5EF4-FFF2-40B4-BE49-F238E27FC236}">
                <a16:creationId xmlns:a16="http://schemas.microsoft.com/office/drawing/2014/main" id="{C1390296-DE1C-D1C8-0136-8317A1A9CC21}"/>
              </a:ext>
            </a:extLst>
          </p:cNvPr>
          <p:cNvSpPr txBox="1"/>
          <p:nvPr/>
        </p:nvSpPr>
        <p:spPr>
          <a:xfrm>
            <a:off x="103414" y="3392352"/>
            <a:ext cx="359229" cy="369332"/>
          </a:xfrm>
          <a:prstGeom prst="rect">
            <a:avLst/>
          </a:prstGeom>
          <a:noFill/>
        </p:spPr>
        <p:txBody>
          <a:bodyPr wrap="square" rtlCol="0">
            <a:spAutoFit/>
          </a:bodyPr>
          <a:lstStyle/>
          <a:p>
            <a:r>
              <a:rPr lang="en-US" dirty="0"/>
              <a:t>B</a:t>
            </a:r>
          </a:p>
        </p:txBody>
      </p:sp>
      <p:sp>
        <p:nvSpPr>
          <p:cNvPr id="9" name="TextBox 8">
            <a:extLst>
              <a:ext uri="{FF2B5EF4-FFF2-40B4-BE49-F238E27FC236}">
                <a16:creationId xmlns:a16="http://schemas.microsoft.com/office/drawing/2014/main" id="{CF1123A1-44DC-4260-993C-619DBAC73A4E}"/>
              </a:ext>
            </a:extLst>
          </p:cNvPr>
          <p:cNvSpPr txBox="1"/>
          <p:nvPr/>
        </p:nvSpPr>
        <p:spPr>
          <a:xfrm>
            <a:off x="4702629" y="2317588"/>
            <a:ext cx="359229" cy="369332"/>
          </a:xfrm>
          <a:prstGeom prst="rect">
            <a:avLst/>
          </a:prstGeom>
          <a:noFill/>
        </p:spPr>
        <p:txBody>
          <a:bodyPr wrap="square" rtlCol="0">
            <a:spAutoFit/>
          </a:bodyPr>
          <a:lstStyle/>
          <a:p>
            <a:r>
              <a:rPr lang="en-US" dirty="0"/>
              <a:t>E</a:t>
            </a:r>
          </a:p>
        </p:txBody>
      </p:sp>
      <p:sp>
        <p:nvSpPr>
          <p:cNvPr id="12" name="TextBox 11">
            <a:extLst>
              <a:ext uri="{FF2B5EF4-FFF2-40B4-BE49-F238E27FC236}">
                <a16:creationId xmlns:a16="http://schemas.microsoft.com/office/drawing/2014/main" id="{51B96042-8B35-C6E8-47A8-DA53816F0130}"/>
              </a:ext>
            </a:extLst>
          </p:cNvPr>
          <p:cNvSpPr txBox="1"/>
          <p:nvPr/>
        </p:nvSpPr>
        <p:spPr>
          <a:xfrm>
            <a:off x="3249386" y="1506022"/>
            <a:ext cx="359229" cy="369332"/>
          </a:xfrm>
          <a:prstGeom prst="rect">
            <a:avLst/>
          </a:prstGeom>
          <a:noFill/>
        </p:spPr>
        <p:txBody>
          <a:bodyPr wrap="square" rtlCol="0">
            <a:spAutoFit/>
          </a:bodyPr>
          <a:lstStyle/>
          <a:p>
            <a:r>
              <a:rPr lang="en-US" dirty="0"/>
              <a:t>D</a:t>
            </a:r>
          </a:p>
        </p:txBody>
      </p:sp>
      <p:sp>
        <p:nvSpPr>
          <p:cNvPr id="13" name="TextBox 12">
            <a:extLst>
              <a:ext uri="{FF2B5EF4-FFF2-40B4-BE49-F238E27FC236}">
                <a16:creationId xmlns:a16="http://schemas.microsoft.com/office/drawing/2014/main" id="{E7299DF9-9D3F-05EB-81B3-E1F303F1DF4D}"/>
              </a:ext>
            </a:extLst>
          </p:cNvPr>
          <p:cNvSpPr txBox="1"/>
          <p:nvPr/>
        </p:nvSpPr>
        <p:spPr>
          <a:xfrm>
            <a:off x="5061858" y="4030942"/>
            <a:ext cx="359229" cy="369332"/>
          </a:xfrm>
          <a:prstGeom prst="rect">
            <a:avLst/>
          </a:prstGeom>
          <a:noFill/>
        </p:spPr>
        <p:txBody>
          <a:bodyPr wrap="square" rtlCol="0">
            <a:spAutoFit/>
          </a:bodyPr>
          <a:lstStyle/>
          <a:p>
            <a:r>
              <a:rPr lang="en-US" dirty="0"/>
              <a:t>F</a:t>
            </a:r>
          </a:p>
        </p:txBody>
      </p:sp>
      <p:sp>
        <p:nvSpPr>
          <p:cNvPr id="14" name="TextBox 13">
            <a:extLst>
              <a:ext uri="{FF2B5EF4-FFF2-40B4-BE49-F238E27FC236}">
                <a16:creationId xmlns:a16="http://schemas.microsoft.com/office/drawing/2014/main" id="{E5F78374-420D-1FEE-43B1-2247297D93DC}"/>
              </a:ext>
            </a:extLst>
          </p:cNvPr>
          <p:cNvSpPr txBox="1"/>
          <p:nvPr/>
        </p:nvSpPr>
        <p:spPr>
          <a:xfrm>
            <a:off x="4343400" y="5507102"/>
            <a:ext cx="359229" cy="369332"/>
          </a:xfrm>
          <a:prstGeom prst="rect">
            <a:avLst/>
          </a:prstGeom>
          <a:noFill/>
        </p:spPr>
        <p:txBody>
          <a:bodyPr wrap="square" rtlCol="0">
            <a:spAutoFit/>
          </a:bodyPr>
          <a:lstStyle/>
          <a:p>
            <a:r>
              <a:rPr lang="en-US" dirty="0"/>
              <a:t>G</a:t>
            </a:r>
          </a:p>
        </p:txBody>
      </p:sp>
      <p:sp>
        <p:nvSpPr>
          <p:cNvPr id="15" name="TextBox 14">
            <a:extLst>
              <a:ext uri="{FF2B5EF4-FFF2-40B4-BE49-F238E27FC236}">
                <a16:creationId xmlns:a16="http://schemas.microsoft.com/office/drawing/2014/main" id="{9C07638D-7A9C-956C-1860-AB1C0838DF4D}"/>
              </a:ext>
            </a:extLst>
          </p:cNvPr>
          <p:cNvSpPr txBox="1"/>
          <p:nvPr/>
        </p:nvSpPr>
        <p:spPr>
          <a:xfrm>
            <a:off x="2411185" y="6113628"/>
            <a:ext cx="359229" cy="369332"/>
          </a:xfrm>
          <a:prstGeom prst="rect">
            <a:avLst/>
          </a:prstGeom>
          <a:noFill/>
        </p:spPr>
        <p:txBody>
          <a:bodyPr wrap="square" rtlCol="0">
            <a:spAutoFit/>
          </a:bodyPr>
          <a:lstStyle/>
          <a:p>
            <a:r>
              <a:rPr lang="en-US" dirty="0"/>
              <a:t>H</a:t>
            </a:r>
          </a:p>
        </p:txBody>
      </p:sp>
      <p:sp>
        <p:nvSpPr>
          <p:cNvPr id="16" name="Oval 15">
            <a:extLst>
              <a:ext uri="{FF2B5EF4-FFF2-40B4-BE49-F238E27FC236}">
                <a16:creationId xmlns:a16="http://schemas.microsoft.com/office/drawing/2014/main" id="{CD3D5614-3A9C-F804-4099-38D5B0998848}"/>
              </a:ext>
            </a:extLst>
          </p:cNvPr>
          <p:cNvSpPr/>
          <p:nvPr/>
        </p:nvSpPr>
        <p:spPr>
          <a:xfrm>
            <a:off x="7141029" y="1791624"/>
            <a:ext cx="4452257" cy="4334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2177DE-6FE0-2D81-5A85-39C20EEA6716}"/>
              </a:ext>
            </a:extLst>
          </p:cNvPr>
          <p:cNvSpPr txBox="1"/>
          <p:nvPr/>
        </p:nvSpPr>
        <p:spPr>
          <a:xfrm>
            <a:off x="6977743" y="5083582"/>
            <a:ext cx="359229" cy="369332"/>
          </a:xfrm>
          <a:prstGeom prst="rect">
            <a:avLst/>
          </a:prstGeom>
          <a:noFill/>
        </p:spPr>
        <p:txBody>
          <a:bodyPr wrap="square" rtlCol="0">
            <a:spAutoFit/>
          </a:bodyPr>
          <a:lstStyle/>
          <a:p>
            <a:r>
              <a:rPr lang="en-US" dirty="0"/>
              <a:t>A</a:t>
            </a:r>
          </a:p>
        </p:txBody>
      </p:sp>
      <p:sp>
        <p:nvSpPr>
          <p:cNvPr id="18" name="TextBox 17">
            <a:extLst>
              <a:ext uri="{FF2B5EF4-FFF2-40B4-BE49-F238E27FC236}">
                <a16:creationId xmlns:a16="http://schemas.microsoft.com/office/drawing/2014/main" id="{EFE6BE51-3D60-038D-434E-F3FF790D1C8C}"/>
              </a:ext>
            </a:extLst>
          </p:cNvPr>
          <p:cNvSpPr txBox="1"/>
          <p:nvPr/>
        </p:nvSpPr>
        <p:spPr>
          <a:xfrm>
            <a:off x="7620000" y="1960807"/>
            <a:ext cx="359229" cy="369332"/>
          </a:xfrm>
          <a:prstGeom prst="rect">
            <a:avLst/>
          </a:prstGeom>
          <a:noFill/>
        </p:spPr>
        <p:txBody>
          <a:bodyPr wrap="square" rtlCol="0">
            <a:spAutoFit/>
          </a:bodyPr>
          <a:lstStyle/>
          <a:p>
            <a:r>
              <a:rPr lang="en-US" dirty="0"/>
              <a:t>C</a:t>
            </a:r>
          </a:p>
        </p:txBody>
      </p:sp>
      <p:sp>
        <p:nvSpPr>
          <p:cNvPr id="19" name="TextBox 18">
            <a:extLst>
              <a:ext uri="{FF2B5EF4-FFF2-40B4-BE49-F238E27FC236}">
                <a16:creationId xmlns:a16="http://schemas.microsoft.com/office/drawing/2014/main" id="{EBAB34A6-063B-B8AC-560E-D477F619AB11}"/>
              </a:ext>
            </a:extLst>
          </p:cNvPr>
          <p:cNvSpPr txBox="1"/>
          <p:nvPr/>
        </p:nvSpPr>
        <p:spPr>
          <a:xfrm>
            <a:off x="6618514" y="3404903"/>
            <a:ext cx="359229" cy="369332"/>
          </a:xfrm>
          <a:prstGeom prst="rect">
            <a:avLst/>
          </a:prstGeom>
          <a:noFill/>
        </p:spPr>
        <p:txBody>
          <a:bodyPr wrap="square" rtlCol="0">
            <a:spAutoFit/>
          </a:bodyPr>
          <a:lstStyle/>
          <a:p>
            <a:r>
              <a:rPr lang="en-US" dirty="0"/>
              <a:t>B</a:t>
            </a:r>
          </a:p>
        </p:txBody>
      </p:sp>
      <p:sp>
        <p:nvSpPr>
          <p:cNvPr id="20" name="TextBox 19">
            <a:extLst>
              <a:ext uri="{FF2B5EF4-FFF2-40B4-BE49-F238E27FC236}">
                <a16:creationId xmlns:a16="http://schemas.microsoft.com/office/drawing/2014/main" id="{CCB3149D-7A00-04B5-8E99-5EC9B922F265}"/>
              </a:ext>
            </a:extLst>
          </p:cNvPr>
          <p:cNvSpPr txBox="1"/>
          <p:nvPr/>
        </p:nvSpPr>
        <p:spPr>
          <a:xfrm>
            <a:off x="11217729" y="2330139"/>
            <a:ext cx="359229" cy="369332"/>
          </a:xfrm>
          <a:prstGeom prst="rect">
            <a:avLst/>
          </a:prstGeom>
          <a:noFill/>
        </p:spPr>
        <p:txBody>
          <a:bodyPr wrap="square" rtlCol="0">
            <a:spAutoFit/>
          </a:bodyPr>
          <a:lstStyle/>
          <a:p>
            <a:r>
              <a:rPr lang="en-US" dirty="0"/>
              <a:t>E</a:t>
            </a:r>
          </a:p>
        </p:txBody>
      </p:sp>
      <p:sp>
        <p:nvSpPr>
          <p:cNvPr id="21" name="TextBox 20">
            <a:extLst>
              <a:ext uri="{FF2B5EF4-FFF2-40B4-BE49-F238E27FC236}">
                <a16:creationId xmlns:a16="http://schemas.microsoft.com/office/drawing/2014/main" id="{AEAC14AE-2F3F-FEEA-0E20-D84904624236}"/>
              </a:ext>
            </a:extLst>
          </p:cNvPr>
          <p:cNvSpPr txBox="1"/>
          <p:nvPr/>
        </p:nvSpPr>
        <p:spPr>
          <a:xfrm>
            <a:off x="9764486" y="1518573"/>
            <a:ext cx="359229" cy="369332"/>
          </a:xfrm>
          <a:prstGeom prst="rect">
            <a:avLst/>
          </a:prstGeom>
          <a:noFill/>
        </p:spPr>
        <p:txBody>
          <a:bodyPr wrap="square" rtlCol="0">
            <a:spAutoFit/>
          </a:bodyPr>
          <a:lstStyle/>
          <a:p>
            <a:r>
              <a:rPr lang="en-US" dirty="0"/>
              <a:t>D</a:t>
            </a:r>
          </a:p>
        </p:txBody>
      </p:sp>
      <p:sp>
        <p:nvSpPr>
          <p:cNvPr id="22" name="TextBox 21">
            <a:extLst>
              <a:ext uri="{FF2B5EF4-FFF2-40B4-BE49-F238E27FC236}">
                <a16:creationId xmlns:a16="http://schemas.microsoft.com/office/drawing/2014/main" id="{E49CD40E-BE2C-4F27-12E2-D0492A1CE2A4}"/>
              </a:ext>
            </a:extLst>
          </p:cNvPr>
          <p:cNvSpPr txBox="1"/>
          <p:nvPr/>
        </p:nvSpPr>
        <p:spPr>
          <a:xfrm>
            <a:off x="11576958" y="4043493"/>
            <a:ext cx="359229" cy="369332"/>
          </a:xfrm>
          <a:prstGeom prst="rect">
            <a:avLst/>
          </a:prstGeom>
          <a:noFill/>
        </p:spPr>
        <p:txBody>
          <a:bodyPr wrap="square" rtlCol="0">
            <a:spAutoFit/>
          </a:bodyPr>
          <a:lstStyle/>
          <a:p>
            <a:r>
              <a:rPr lang="en-US" dirty="0"/>
              <a:t>F</a:t>
            </a:r>
          </a:p>
        </p:txBody>
      </p:sp>
      <p:sp>
        <p:nvSpPr>
          <p:cNvPr id="23" name="TextBox 22">
            <a:extLst>
              <a:ext uri="{FF2B5EF4-FFF2-40B4-BE49-F238E27FC236}">
                <a16:creationId xmlns:a16="http://schemas.microsoft.com/office/drawing/2014/main" id="{7FE0A8CC-2721-4F2F-9897-724F2102F058}"/>
              </a:ext>
            </a:extLst>
          </p:cNvPr>
          <p:cNvSpPr txBox="1"/>
          <p:nvPr/>
        </p:nvSpPr>
        <p:spPr>
          <a:xfrm>
            <a:off x="10858500" y="5519653"/>
            <a:ext cx="359229" cy="369332"/>
          </a:xfrm>
          <a:prstGeom prst="rect">
            <a:avLst/>
          </a:prstGeom>
          <a:noFill/>
        </p:spPr>
        <p:txBody>
          <a:bodyPr wrap="square" rtlCol="0">
            <a:spAutoFit/>
          </a:bodyPr>
          <a:lstStyle/>
          <a:p>
            <a:r>
              <a:rPr lang="en-US" dirty="0"/>
              <a:t>G</a:t>
            </a:r>
          </a:p>
        </p:txBody>
      </p:sp>
      <p:sp>
        <p:nvSpPr>
          <p:cNvPr id="24" name="TextBox 23">
            <a:extLst>
              <a:ext uri="{FF2B5EF4-FFF2-40B4-BE49-F238E27FC236}">
                <a16:creationId xmlns:a16="http://schemas.microsoft.com/office/drawing/2014/main" id="{99EBC4C3-C5D8-10A7-6FA8-030FBD8B8514}"/>
              </a:ext>
            </a:extLst>
          </p:cNvPr>
          <p:cNvSpPr txBox="1"/>
          <p:nvPr/>
        </p:nvSpPr>
        <p:spPr>
          <a:xfrm>
            <a:off x="8926285" y="6126179"/>
            <a:ext cx="359229" cy="369332"/>
          </a:xfrm>
          <a:prstGeom prst="rect">
            <a:avLst/>
          </a:prstGeom>
          <a:noFill/>
        </p:spPr>
        <p:txBody>
          <a:bodyPr wrap="square" rtlCol="0">
            <a:spAutoFit/>
          </a:bodyPr>
          <a:lstStyle/>
          <a:p>
            <a:r>
              <a:rPr lang="en-US" dirty="0"/>
              <a:t>H</a:t>
            </a:r>
          </a:p>
        </p:txBody>
      </p:sp>
      <p:sp>
        <p:nvSpPr>
          <p:cNvPr id="26" name="Freeform 25">
            <a:extLst>
              <a:ext uri="{FF2B5EF4-FFF2-40B4-BE49-F238E27FC236}">
                <a16:creationId xmlns:a16="http://schemas.microsoft.com/office/drawing/2014/main" id="{FD0F40DA-483B-8DBA-74D2-E88B929DE2A2}"/>
              </a:ext>
            </a:extLst>
          </p:cNvPr>
          <p:cNvSpPr/>
          <p:nvPr/>
        </p:nvSpPr>
        <p:spPr>
          <a:xfrm>
            <a:off x="7320644" y="2020965"/>
            <a:ext cx="4033156" cy="3967843"/>
          </a:xfrm>
          <a:custGeom>
            <a:avLst/>
            <a:gdLst>
              <a:gd name="connsiteX0" fmla="*/ 800100 w 4212771"/>
              <a:gd name="connsiteY0" fmla="*/ 342900 h 3967843"/>
              <a:gd name="connsiteX1" fmla="*/ 0 w 4212771"/>
              <a:gd name="connsiteY1" fmla="*/ 1714500 h 3967843"/>
              <a:gd name="connsiteX2" fmla="*/ 375557 w 4212771"/>
              <a:gd name="connsiteY2" fmla="*/ 3102429 h 3967843"/>
              <a:gd name="connsiteX3" fmla="*/ 1894114 w 4212771"/>
              <a:gd name="connsiteY3" fmla="*/ 3967843 h 3967843"/>
              <a:gd name="connsiteX4" fmla="*/ 3445328 w 4212771"/>
              <a:gd name="connsiteY4" fmla="*/ 3429000 h 3967843"/>
              <a:gd name="connsiteX5" fmla="*/ 4212771 w 4212771"/>
              <a:gd name="connsiteY5" fmla="*/ 2204357 h 3967843"/>
              <a:gd name="connsiteX6" fmla="*/ 3902528 w 4212771"/>
              <a:gd name="connsiteY6" fmla="*/ 800100 h 3967843"/>
              <a:gd name="connsiteX7" fmla="*/ 2726871 w 4212771"/>
              <a:gd name="connsiteY7" fmla="*/ 0 h 3967843"/>
              <a:gd name="connsiteX8" fmla="*/ 800100 w 4212771"/>
              <a:gd name="connsiteY8" fmla="*/ 342900 h 39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1" h="3967843">
                <a:moveTo>
                  <a:pt x="800100" y="342900"/>
                </a:moveTo>
                <a:lnTo>
                  <a:pt x="0" y="1714500"/>
                </a:lnTo>
                <a:lnTo>
                  <a:pt x="375557" y="3102429"/>
                </a:lnTo>
                <a:lnTo>
                  <a:pt x="1894114" y="3967843"/>
                </a:lnTo>
                <a:lnTo>
                  <a:pt x="3445328" y="3429000"/>
                </a:lnTo>
                <a:lnTo>
                  <a:pt x="4212771" y="2204357"/>
                </a:lnTo>
                <a:lnTo>
                  <a:pt x="3902528" y="800100"/>
                </a:lnTo>
                <a:lnTo>
                  <a:pt x="2726871" y="0"/>
                </a:lnTo>
                <a:lnTo>
                  <a:pt x="800100" y="34290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02E0127-3BA4-6A5C-2565-1A38857491D3}"/>
              </a:ext>
            </a:extLst>
          </p:cNvPr>
          <p:cNvSpPr/>
          <p:nvPr/>
        </p:nvSpPr>
        <p:spPr>
          <a:xfrm>
            <a:off x="9247414" y="3875043"/>
            <a:ext cx="304801" cy="2692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6D0093B-5010-9FC9-D633-0ACC6113852E}"/>
              </a:ext>
            </a:extLst>
          </p:cNvPr>
          <p:cNvCxnSpPr>
            <a:cxnSpLocks/>
            <a:stCxn id="26" idx="7"/>
          </p:cNvCxnSpPr>
          <p:nvPr/>
        </p:nvCxnSpPr>
        <p:spPr>
          <a:xfrm flipH="1">
            <a:off x="9399814" y="2020965"/>
            <a:ext cx="531439" cy="19839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D61753-9F8B-551B-9C2B-872A427D3FD3}"/>
              </a:ext>
            </a:extLst>
          </p:cNvPr>
          <p:cNvCxnSpPr>
            <a:cxnSpLocks/>
            <a:stCxn id="26" idx="0"/>
          </p:cNvCxnSpPr>
          <p:nvPr/>
        </p:nvCxnSpPr>
        <p:spPr>
          <a:xfrm>
            <a:off x="8086631" y="2363865"/>
            <a:ext cx="1313183" cy="16410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33A4C47-1F83-620B-4064-21C19692F3BA}"/>
              </a:ext>
            </a:extLst>
          </p:cNvPr>
          <p:cNvCxnSpPr>
            <a:cxnSpLocks/>
            <a:stCxn id="26" idx="1"/>
          </p:cNvCxnSpPr>
          <p:nvPr/>
        </p:nvCxnSpPr>
        <p:spPr>
          <a:xfrm>
            <a:off x="7320644" y="3735465"/>
            <a:ext cx="2079170" cy="2694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5B9FAF-9D66-497C-01FD-EFC183A7548B}"/>
              </a:ext>
            </a:extLst>
          </p:cNvPr>
          <p:cNvCxnSpPr>
            <a:cxnSpLocks/>
            <a:stCxn id="26" idx="2"/>
          </p:cNvCxnSpPr>
          <p:nvPr/>
        </p:nvCxnSpPr>
        <p:spPr>
          <a:xfrm flipV="1">
            <a:off x="7680189" y="4004886"/>
            <a:ext cx="1719625" cy="11185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8E0DD5-AA1C-9794-337F-57F8190644BB}"/>
              </a:ext>
            </a:extLst>
          </p:cNvPr>
          <p:cNvCxnSpPr>
            <a:cxnSpLocks/>
          </p:cNvCxnSpPr>
          <p:nvPr/>
        </p:nvCxnSpPr>
        <p:spPr>
          <a:xfrm flipV="1">
            <a:off x="9005207" y="3939276"/>
            <a:ext cx="364672" cy="21137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5906F4-00B6-9023-79DA-E8B286801FCD}"/>
              </a:ext>
            </a:extLst>
          </p:cNvPr>
          <p:cNvCxnSpPr>
            <a:cxnSpLocks/>
            <a:stCxn id="26" idx="4"/>
          </p:cNvCxnSpPr>
          <p:nvPr/>
        </p:nvCxnSpPr>
        <p:spPr>
          <a:xfrm flipH="1" flipV="1">
            <a:off x="9399814" y="4004886"/>
            <a:ext cx="1219264" cy="1445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95CC99-4D73-42D9-A0F9-C4B9282F5A4C}"/>
              </a:ext>
            </a:extLst>
          </p:cNvPr>
          <p:cNvCxnSpPr>
            <a:cxnSpLocks/>
            <a:stCxn id="26" idx="5"/>
          </p:cNvCxnSpPr>
          <p:nvPr/>
        </p:nvCxnSpPr>
        <p:spPr>
          <a:xfrm flipH="1" flipV="1">
            <a:off x="9399814" y="4004886"/>
            <a:ext cx="1953986" cy="2204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96F7B052-EAC1-B70C-B6C3-7748E6C32068}"/>
              </a:ext>
            </a:extLst>
          </p:cNvPr>
          <p:cNvSpPr/>
          <p:nvPr/>
        </p:nvSpPr>
        <p:spPr>
          <a:xfrm>
            <a:off x="1447801" y="2498271"/>
            <a:ext cx="2786742" cy="2853707"/>
          </a:xfrm>
          <a:custGeom>
            <a:avLst/>
            <a:gdLst>
              <a:gd name="connsiteX0" fmla="*/ 0 w 2449286"/>
              <a:gd name="connsiteY0" fmla="*/ 0 h 2628900"/>
              <a:gd name="connsiteX1" fmla="*/ 277586 w 2449286"/>
              <a:gd name="connsiteY1" fmla="*/ 1387929 h 2628900"/>
              <a:gd name="connsiteX2" fmla="*/ 195943 w 2449286"/>
              <a:gd name="connsiteY2" fmla="*/ 2334986 h 2628900"/>
              <a:gd name="connsiteX3" fmla="*/ 1175658 w 2449286"/>
              <a:gd name="connsiteY3" fmla="*/ 2628900 h 2628900"/>
              <a:gd name="connsiteX4" fmla="*/ 2220686 w 2449286"/>
              <a:gd name="connsiteY4" fmla="*/ 2563586 h 2628900"/>
              <a:gd name="connsiteX5" fmla="*/ 2449286 w 2449286"/>
              <a:gd name="connsiteY5" fmla="*/ 1665515 h 2628900"/>
              <a:gd name="connsiteX6" fmla="*/ 1894115 w 2449286"/>
              <a:gd name="connsiteY6" fmla="*/ 947058 h 2628900"/>
              <a:gd name="connsiteX7" fmla="*/ 1763486 w 2449286"/>
              <a:gd name="connsiteY7" fmla="*/ 65315 h 2628900"/>
              <a:gd name="connsiteX8" fmla="*/ 16329 w 2449286"/>
              <a:gd name="connsiteY8" fmla="*/ 48986 h 2628900"/>
              <a:gd name="connsiteX9" fmla="*/ 16329 w 2449286"/>
              <a:gd name="connsiteY9" fmla="*/ 48986 h 2628900"/>
              <a:gd name="connsiteX10" fmla="*/ 16329 w 2449286"/>
              <a:gd name="connsiteY10" fmla="*/ 48986 h 2628900"/>
              <a:gd name="connsiteX11" fmla="*/ 0 w 2449286"/>
              <a:gd name="connsiteY11"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9286" h="2628900">
                <a:moveTo>
                  <a:pt x="0" y="0"/>
                </a:moveTo>
                <a:lnTo>
                  <a:pt x="277586" y="1387929"/>
                </a:lnTo>
                <a:lnTo>
                  <a:pt x="195943" y="2334986"/>
                </a:lnTo>
                <a:lnTo>
                  <a:pt x="1175658" y="2628900"/>
                </a:lnTo>
                <a:lnTo>
                  <a:pt x="2220686" y="2563586"/>
                </a:lnTo>
                <a:lnTo>
                  <a:pt x="2449286" y="1665515"/>
                </a:lnTo>
                <a:lnTo>
                  <a:pt x="1894115" y="947058"/>
                </a:lnTo>
                <a:lnTo>
                  <a:pt x="1763486" y="65315"/>
                </a:lnTo>
                <a:lnTo>
                  <a:pt x="16329" y="48986"/>
                </a:lnTo>
                <a:lnTo>
                  <a:pt x="16329" y="48986"/>
                </a:lnTo>
                <a:lnTo>
                  <a:pt x="16329" y="48986"/>
                </a:lnTo>
                <a:lnTo>
                  <a:pt x="0"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820FFB2-5D5D-ECC8-0DCC-01AA4D7E9F7C}"/>
              </a:ext>
            </a:extLst>
          </p:cNvPr>
          <p:cNvSpPr/>
          <p:nvPr/>
        </p:nvSpPr>
        <p:spPr>
          <a:xfrm>
            <a:off x="2618015" y="3871902"/>
            <a:ext cx="332015" cy="3408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4F8EAD92-65A9-84DF-B6AA-FDC403DCCA95}"/>
              </a:ext>
            </a:extLst>
          </p:cNvPr>
          <p:cNvCxnSpPr>
            <a:cxnSpLocks/>
            <a:stCxn id="45" idx="0"/>
          </p:cNvCxnSpPr>
          <p:nvPr/>
        </p:nvCxnSpPr>
        <p:spPr>
          <a:xfrm>
            <a:off x="1447801" y="2498271"/>
            <a:ext cx="1322613" cy="1532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46BEBD-E7C7-3A94-BD1A-4AA998101E92}"/>
              </a:ext>
            </a:extLst>
          </p:cNvPr>
          <p:cNvCxnSpPr>
            <a:cxnSpLocks/>
            <a:stCxn id="45" idx="7"/>
          </p:cNvCxnSpPr>
          <p:nvPr/>
        </p:nvCxnSpPr>
        <p:spPr>
          <a:xfrm flipH="1">
            <a:off x="2770414" y="2569171"/>
            <a:ext cx="683841" cy="1461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B7CC95-D06F-78D0-4A9D-6192B733798B}"/>
              </a:ext>
            </a:extLst>
          </p:cNvPr>
          <p:cNvCxnSpPr>
            <a:cxnSpLocks/>
            <a:stCxn id="45" idx="6"/>
          </p:cNvCxnSpPr>
          <p:nvPr/>
        </p:nvCxnSpPr>
        <p:spPr>
          <a:xfrm flipH="1">
            <a:off x="2807153" y="3526315"/>
            <a:ext cx="795729" cy="5160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5A20B1A-F580-9E27-FC6E-9DCF9997EF88}"/>
              </a:ext>
            </a:extLst>
          </p:cNvPr>
          <p:cNvCxnSpPr>
            <a:cxnSpLocks/>
            <a:stCxn id="45" idx="1"/>
          </p:cNvCxnSpPr>
          <p:nvPr/>
        </p:nvCxnSpPr>
        <p:spPr>
          <a:xfrm>
            <a:off x="1763632" y="4004887"/>
            <a:ext cx="1042839" cy="37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1A0160-DA24-A507-35B9-DA5021177567}"/>
              </a:ext>
            </a:extLst>
          </p:cNvPr>
          <p:cNvCxnSpPr>
            <a:cxnSpLocks/>
            <a:stCxn id="45" idx="2"/>
          </p:cNvCxnSpPr>
          <p:nvPr/>
        </p:nvCxnSpPr>
        <p:spPr>
          <a:xfrm flipV="1">
            <a:off x="1670740" y="4042336"/>
            <a:ext cx="1141517" cy="9905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48BD7C7-B92F-DB0B-9E8E-8BE802B8D9E6}"/>
              </a:ext>
            </a:extLst>
          </p:cNvPr>
          <p:cNvCxnSpPr>
            <a:cxnSpLocks/>
            <a:stCxn id="45" idx="3"/>
          </p:cNvCxnSpPr>
          <p:nvPr/>
        </p:nvCxnSpPr>
        <p:spPr>
          <a:xfrm flipV="1">
            <a:off x="2785438" y="4042336"/>
            <a:ext cx="19847" cy="13096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A93C92-0DF2-C520-BA12-10A6E60EA926}"/>
              </a:ext>
            </a:extLst>
          </p:cNvPr>
          <p:cNvCxnSpPr>
            <a:cxnSpLocks/>
            <a:stCxn id="45" idx="4"/>
          </p:cNvCxnSpPr>
          <p:nvPr/>
        </p:nvCxnSpPr>
        <p:spPr>
          <a:xfrm flipH="1" flipV="1">
            <a:off x="2784022" y="4065814"/>
            <a:ext cx="1190425" cy="121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F97A82C-8707-9860-7939-0741DD29707F}"/>
              </a:ext>
            </a:extLst>
          </p:cNvPr>
          <p:cNvCxnSpPr>
            <a:cxnSpLocks/>
            <a:stCxn id="45" idx="5"/>
          </p:cNvCxnSpPr>
          <p:nvPr/>
        </p:nvCxnSpPr>
        <p:spPr>
          <a:xfrm flipH="1" flipV="1">
            <a:off x="2779599" y="4053730"/>
            <a:ext cx="1454944" cy="252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2F158B1-8841-4F60-6613-595F19A47240}"/>
              </a:ext>
            </a:extLst>
          </p:cNvPr>
          <p:cNvSpPr/>
          <p:nvPr/>
        </p:nvSpPr>
        <p:spPr>
          <a:xfrm>
            <a:off x="1913675" y="3138767"/>
            <a:ext cx="1732190" cy="1773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2836FC9-6558-96A2-3270-654EFC54591F}"/>
              </a:ext>
            </a:extLst>
          </p:cNvPr>
          <p:cNvSpPr/>
          <p:nvPr/>
        </p:nvSpPr>
        <p:spPr>
          <a:xfrm>
            <a:off x="8505145" y="3128936"/>
            <a:ext cx="1732190" cy="1773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a:extLst>
              <a:ext uri="{FF2B5EF4-FFF2-40B4-BE49-F238E27FC236}">
                <a16:creationId xmlns:a16="http://schemas.microsoft.com/office/drawing/2014/main" id="{F0504A6E-7C4D-D790-0B8D-DE32AD657745}"/>
              </a:ext>
            </a:extLst>
          </p:cNvPr>
          <p:cNvSpPr/>
          <p:nvPr/>
        </p:nvSpPr>
        <p:spPr>
          <a:xfrm>
            <a:off x="5421087" y="3577018"/>
            <a:ext cx="1137555" cy="8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3C6CDD6-9083-F963-6C40-CE06E14FA490}"/>
              </a:ext>
            </a:extLst>
          </p:cNvPr>
          <p:cNvSpPr/>
          <p:nvPr/>
        </p:nvSpPr>
        <p:spPr>
          <a:xfrm>
            <a:off x="7620000" y="2317588"/>
            <a:ext cx="3597729" cy="343006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0027FE3-E4F6-A4B4-EB7C-9F207D86282A}"/>
              </a:ext>
            </a:extLst>
          </p:cNvPr>
          <p:cNvSpPr/>
          <p:nvPr/>
        </p:nvSpPr>
        <p:spPr>
          <a:xfrm>
            <a:off x="996044" y="2274250"/>
            <a:ext cx="3597729" cy="343006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F5FFDECF-DE03-F367-81E9-67646003C9A8}"/>
              </a:ext>
            </a:extLst>
          </p:cNvPr>
          <p:cNvCxnSpPr/>
          <p:nvPr/>
        </p:nvCxnSpPr>
        <p:spPr>
          <a:xfrm>
            <a:off x="3429000" y="5597795"/>
            <a:ext cx="1453243" cy="6532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623E7DA-0956-FB9B-B011-AF2412E6D481}"/>
              </a:ext>
            </a:extLst>
          </p:cNvPr>
          <p:cNvSpPr txBox="1"/>
          <p:nvPr/>
        </p:nvSpPr>
        <p:spPr>
          <a:xfrm>
            <a:off x="4882243" y="6053041"/>
            <a:ext cx="3026229" cy="369332"/>
          </a:xfrm>
          <a:prstGeom prst="rect">
            <a:avLst/>
          </a:prstGeom>
          <a:noFill/>
        </p:spPr>
        <p:txBody>
          <a:bodyPr wrap="square" rtlCol="0">
            <a:spAutoFit/>
          </a:bodyPr>
          <a:lstStyle/>
          <a:p>
            <a:r>
              <a:rPr lang="en-US" dirty="0"/>
              <a:t>Master Teacher Expectations</a:t>
            </a:r>
          </a:p>
        </p:txBody>
      </p:sp>
      <p:pic>
        <p:nvPicPr>
          <p:cNvPr id="94" name="Picture 93">
            <a:extLst>
              <a:ext uri="{FF2B5EF4-FFF2-40B4-BE49-F238E27FC236}">
                <a16:creationId xmlns:a16="http://schemas.microsoft.com/office/drawing/2014/main" id="{5C2D4451-A818-B2B8-CFC4-6426F2D9D07A}"/>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57458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76F4-7DFC-3D72-608B-0BF8BF5C6CAC}"/>
              </a:ext>
            </a:extLst>
          </p:cNvPr>
          <p:cNvSpPr>
            <a:spLocks noGrp="1"/>
          </p:cNvSpPr>
          <p:nvPr>
            <p:ph type="title"/>
          </p:nvPr>
        </p:nvSpPr>
        <p:spPr/>
        <p:txBody>
          <a:bodyPr/>
          <a:lstStyle/>
          <a:p>
            <a:r>
              <a:rPr lang="en-US" sz="4400" dirty="0">
                <a:solidFill>
                  <a:srgbClr val="275476"/>
                </a:solidFill>
                <a:effectLst/>
                <a:latin typeface="Times New Roman" panose="02020603050405020304" pitchFamily="18" charset="0"/>
                <a:ea typeface="Times New Roman" panose="02020603050405020304" pitchFamily="18" charset="0"/>
              </a:rPr>
              <a:t>Typical First Year Experience</a:t>
            </a:r>
            <a:br>
              <a:rPr lang="en-US" sz="4400" dirty="0">
                <a:solidFill>
                  <a:srgbClr val="275476"/>
                </a:solidFill>
                <a:effectLst/>
                <a:latin typeface="Times New Roman" panose="02020603050405020304" pitchFamily="18" charset="0"/>
                <a:ea typeface="Times New Roman" panose="02020603050405020304" pitchFamily="18" charset="0"/>
              </a:rPr>
            </a:br>
            <a:endParaRPr lang="en-US" dirty="0">
              <a:solidFill>
                <a:srgbClr val="275476"/>
              </a:solidFill>
            </a:endParaRPr>
          </a:p>
        </p:txBody>
      </p:sp>
      <p:sp>
        <p:nvSpPr>
          <p:cNvPr id="3" name="Content Placeholder 2">
            <a:extLst>
              <a:ext uri="{FF2B5EF4-FFF2-40B4-BE49-F238E27FC236}">
                <a16:creationId xmlns:a16="http://schemas.microsoft.com/office/drawing/2014/main" id="{3D66CAFF-6723-824A-581E-E9B7C4353B5E}"/>
              </a:ext>
            </a:extLst>
          </p:cNvPr>
          <p:cNvSpPr>
            <a:spLocks noGrp="1"/>
          </p:cNvSpPr>
          <p:nvPr>
            <p:ph idx="1"/>
          </p:nvPr>
        </p:nvSpPr>
        <p:spPr/>
        <p:txBody>
          <a:bodyPr>
            <a:normAutofit/>
          </a:bodyPr>
          <a:lstStyle/>
          <a:p>
            <a:pPr marL="0" marR="0" indent="0">
              <a:spcBef>
                <a:spcPts val="0"/>
              </a:spcBef>
              <a:spcAft>
                <a:spcPts val="0"/>
              </a:spcAft>
              <a:buNone/>
            </a:pPr>
            <a:r>
              <a:rPr lang="en-US" sz="3600" dirty="0">
                <a:solidFill>
                  <a:srgbClr val="275476"/>
                </a:solidFill>
                <a:effectLst/>
                <a:latin typeface="Times New Roman" panose="02020603050405020304" pitchFamily="18" charset="0"/>
                <a:ea typeface="Times New Roman" panose="02020603050405020304" pitchFamily="18" charset="0"/>
              </a:rPr>
              <a:t>Beginning of the Year Induction Program</a:t>
            </a:r>
          </a:p>
          <a:p>
            <a:pPr marL="457200" marR="0" indent="228600">
              <a:spcBef>
                <a:spcPts val="0"/>
              </a:spcBef>
              <a:spcAft>
                <a:spcPts val="0"/>
              </a:spcAft>
            </a:pPr>
            <a:r>
              <a:rPr lang="en-US" sz="2600" dirty="0">
                <a:solidFill>
                  <a:srgbClr val="275476"/>
                </a:solidFill>
                <a:effectLst/>
                <a:latin typeface="Times New Roman" panose="02020603050405020304" pitchFamily="18" charset="0"/>
                <a:ea typeface="Times New Roman" panose="02020603050405020304" pitchFamily="18" charset="0"/>
              </a:rPr>
              <a:t>Mentor Teacher</a:t>
            </a:r>
          </a:p>
          <a:p>
            <a:pPr marL="457200" marR="0" indent="228600">
              <a:spcBef>
                <a:spcPts val="0"/>
              </a:spcBef>
              <a:spcAft>
                <a:spcPts val="0"/>
              </a:spcAft>
            </a:pPr>
            <a:r>
              <a:rPr lang="en-US" sz="2600" dirty="0">
                <a:solidFill>
                  <a:srgbClr val="275476"/>
                </a:solidFill>
                <a:effectLst/>
                <a:latin typeface="Times New Roman" panose="02020603050405020304" pitchFamily="18" charset="0"/>
                <a:ea typeface="Times New Roman" panose="02020603050405020304" pitchFamily="18" charset="0"/>
              </a:rPr>
              <a:t>Time in your classroom</a:t>
            </a:r>
          </a:p>
          <a:p>
            <a:pPr marL="457200" marR="0" indent="228600">
              <a:spcBef>
                <a:spcPts val="0"/>
              </a:spcBef>
              <a:spcAft>
                <a:spcPts val="0"/>
              </a:spcAft>
            </a:pPr>
            <a:r>
              <a:rPr lang="en-US" sz="2600" dirty="0">
                <a:solidFill>
                  <a:srgbClr val="275476"/>
                </a:solidFill>
                <a:effectLst/>
                <a:latin typeface="Times New Roman" panose="02020603050405020304" pitchFamily="18" charset="0"/>
                <a:ea typeface="Times New Roman" panose="02020603050405020304" pitchFamily="18" charset="0"/>
              </a:rPr>
              <a:t>Overviews of school, expectations, special education policy, long term financial planning, union conversations</a:t>
            </a:r>
          </a:p>
          <a:p>
            <a:pPr marL="0" marR="0" indent="0">
              <a:spcBef>
                <a:spcPts val="0"/>
              </a:spcBef>
              <a:spcAft>
                <a:spcPts val="0"/>
              </a:spcAft>
              <a:buNone/>
            </a:pPr>
            <a:endParaRPr lang="en-US" sz="3600" dirty="0">
              <a:solidFill>
                <a:srgbClr val="275476"/>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600" dirty="0">
                <a:solidFill>
                  <a:srgbClr val="275476"/>
                </a:solidFill>
                <a:effectLst/>
                <a:latin typeface="Times New Roman" panose="02020603050405020304" pitchFamily="18" charset="0"/>
                <a:ea typeface="Times New Roman" panose="02020603050405020304" pitchFamily="18" charset="0"/>
              </a:rPr>
              <a:t>During the Year</a:t>
            </a:r>
          </a:p>
          <a:p>
            <a:pPr marL="525463" marR="0" indent="217488">
              <a:spcBef>
                <a:spcPts val="0"/>
              </a:spcBef>
              <a:spcAft>
                <a:spcPts val="0"/>
              </a:spcAft>
            </a:pPr>
            <a:r>
              <a:rPr lang="en-US" sz="2600" dirty="0">
                <a:solidFill>
                  <a:srgbClr val="275476"/>
                </a:solidFill>
                <a:effectLst/>
                <a:latin typeface="Times New Roman" panose="02020603050405020304" pitchFamily="18" charset="0"/>
                <a:ea typeface="Times New Roman" panose="02020603050405020304" pitchFamily="18" charset="0"/>
              </a:rPr>
              <a:t>5-6 Observations from Mentor and Leadership</a:t>
            </a:r>
          </a:p>
          <a:p>
            <a:pPr marL="525463" marR="0" indent="217488">
              <a:spcBef>
                <a:spcPts val="0"/>
              </a:spcBef>
              <a:spcAft>
                <a:spcPts val="0"/>
              </a:spcAft>
            </a:pPr>
            <a:r>
              <a:rPr lang="en-US" sz="2600" dirty="0">
                <a:solidFill>
                  <a:srgbClr val="275476"/>
                </a:solidFill>
                <a:effectLst/>
                <a:latin typeface="Times New Roman" panose="02020603050405020304" pitchFamily="18" charset="0"/>
                <a:ea typeface="Times New Roman" panose="02020603050405020304" pitchFamily="18" charset="0"/>
              </a:rPr>
              <a:t>Monthly Meetings with other new teachers and leadership</a:t>
            </a:r>
          </a:p>
          <a:p>
            <a:pPr marL="525463" marR="0" indent="217488">
              <a:spcBef>
                <a:spcPts val="0"/>
              </a:spcBef>
              <a:spcAft>
                <a:spcPts val="0"/>
              </a:spcAft>
            </a:pPr>
            <a:r>
              <a:rPr lang="en-US" sz="2600" dirty="0">
                <a:solidFill>
                  <a:srgbClr val="275476"/>
                </a:solidFill>
                <a:effectLst/>
                <a:latin typeface="Times New Roman" panose="02020603050405020304" pitchFamily="18" charset="0"/>
                <a:ea typeface="Times New Roman" panose="02020603050405020304" pitchFamily="18" charset="0"/>
              </a:rPr>
              <a:t>Professional development sessions as part of entire staff group</a:t>
            </a:r>
          </a:p>
          <a:p>
            <a:endParaRPr lang="en-US" dirty="0">
              <a:solidFill>
                <a:srgbClr val="275476"/>
              </a:solidFill>
            </a:endParaRPr>
          </a:p>
        </p:txBody>
      </p:sp>
      <p:pic>
        <p:nvPicPr>
          <p:cNvPr id="5" name="Picture 4">
            <a:extLst>
              <a:ext uri="{FF2B5EF4-FFF2-40B4-BE49-F238E27FC236}">
                <a16:creationId xmlns:a16="http://schemas.microsoft.com/office/drawing/2014/main" id="{365215C4-95DE-58E5-040C-3A401902086F}"/>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81865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AB00-CE1E-4717-3132-D3C155F8A4A7}"/>
              </a:ext>
            </a:extLst>
          </p:cNvPr>
          <p:cNvSpPr>
            <a:spLocks noGrp="1"/>
          </p:cNvSpPr>
          <p:nvPr>
            <p:ph type="title"/>
          </p:nvPr>
        </p:nvSpPr>
        <p:spPr/>
        <p:txBody>
          <a:bodyPr/>
          <a:lstStyle/>
          <a:p>
            <a:r>
              <a:rPr lang="en-US" dirty="0">
                <a:solidFill>
                  <a:srgbClr val="275476"/>
                </a:solidFill>
              </a:rPr>
              <a:t>Quick Math in the Most Observed Classroom</a:t>
            </a:r>
          </a:p>
        </p:txBody>
      </p:sp>
      <p:sp>
        <p:nvSpPr>
          <p:cNvPr id="3" name="Content Placeholder 2">
            <a:extLst>
              <a:ext uri="{FF2B5EF4-FFF2-40B4-BE49-F238E27FC236}">
                <a16:creationId xmlns:a16="http://schemas.microsoft.com/office/drawing/2014/main" id="{ED697D5C-D369-72C0-D2D1-9139DFC5A7F9}"/>
              </a:ext>
            </a:extLst>
          </p:cNvPr>
          <p:cNvSpPr>
            <a:spLocks noGrp="1"/>
          </p:cNvSpPr>
          <p:nvPr>
            <p:ph idx="1"/>
          </p:nvPr>
        </p:nvSpPr>
        <p:spPr>
          <a:xfrm>
            <a:off x="838199" y="1444058"/>
            <a:ext cx="10724535" cy="3448504"/>
          </a:xfrm>
        </p:spPr>
        <p:txBody>
          <a:bodyPr>
            <a:normAutofit/>
          </a:bodyPr>
          <a:lstStyle/>
          <a:p>
            <a:r>
              <a:rPr lang="en-US" dirty="0">
                <a:solidFill>
                  <a:srgbClr val="275476"/>
                </a:solidFill>
              </a:rPr>
              <a:t>Assume 180 Days or 36 weeks of school in a year</a:t>
            </a:r>
          </a:p>
          <a:p>
            <a:r>
              <a:rPr lang="en-US" dirty="0">
                <a:solidFill>
                  <a:srgbClr val="275476"/>
                </a:solidFill>
              </a:rPr>
              <a:t>For Math’s sake, 165 days of full, uninterrupted instructional time</a:t>
            </a:r>
          </a:p>
          <a:p>
            <a:r>
              <a:rPr lang="en-US" dirty="0">
                <a:solidFill>
                  <a:srgbClr val="275476"/>
                </a:solidFill>
              </a:rPr>
              <a:t>Assume a teachers teaches 5 classes a day of 1 hour each.</a:t>
            </a:r>
          </a:p>
          <a:p>
            <a:r>
              <a:rPr lang="en-US" dirty="0">
                <a:solidFill>
                  <a:srgbClr val="275476"/>
                </a:solidFill>
              </a:rPr>
              <a:t>165 x 5 x 1 = 825 Hours of Instruction in a Year</a:t>
            </a:r>
          </a:p>
          <a:p>
            <a:r>
              <a:rPr lang="en-US" dirty="0">
                <a:solidFill>
                  <a:srgbClr val="275476"/>
                </a:solidFill>
              </a:rPr>
              <a:t>Assume 15 Classroom Observations from a Admin or Mentor and 1 hour follow-up (About 2x’s a Month). = 15 Hours in class + 15 extra</a:t>
            </a:r>
          </a:p>
        </p:txBody>
      </p:sp>
      <p:sp>
        <p:nvSpPr>
          <p:cNvPr id="4" name="TextBox 3">
            <a:extLst>
              <a:ext uri="{FF2B5EF4-FFF2-40B4-BE49-F238E27FC236}">
                <a16:creationId xmlns:a16="http://schemas.microsoft.com/office/drawing/2014/main" id="{8DD3D223-161E-7214-D42B-7B796E2E9E43}"/>
              </a:ext>
            </a:extLst>
          </p:cNvPr>
          <p:cNvSpPr txBox="1"/>
          <p:nvPr/>
        </p:nvSpPr>
        <p:spPr>
          <a:xfrm>
            <a:off x="838198" y="4544658"/>
            <a:ext cx="8998976" cy="2246769"/>
          </a:xfrm>
          <a:prstGeom prst="rect">
            <a:avLst/>
          </a:prstGeom>
          <a:noFill/>
        </p:spPr>
        <p:txBody>
          <a:bodyPr wrap="square" rtlCol="0">
            <a:spAutoFit/>
          </a:bodyPr>
          <a:lstStyle/>
          <a:p>
            <a:pPr algn="ctr"/>
            <a:r>
              <a:rPr lang="en-US" sz="2000" dirty="0">
                <a:solidFill>
                  <a:srgbClr val="00B0F0"/>
                </a:solidFill>
              </a:rPr>
              <a:t>825 + 15 = 840 Potential Working Hours</a:t>
            </a:r>
          </a:p>
          <a:p>
            <a:pPr algn="ctr"/>
            <a:r>
              <a:rPr lang="en-US" sz="2000" dirty="0">
                <a:solidFill>
                  <a:srgbClr val="00B0F0"/>
                </a:solidFill>
              </a:rPr>
              <a:t>840 - 30 = 810 Hours working independently of others</a:t>
            </a:r>
          </a:p>
          <a:p>
            <a:pPr algn="ctr"/>
            <a:endParaRPr lang="en-US" sz="2000" dirty="0">
              <a:solidFill>
                <a:srgbClr val="00B0F0"/>
              </a:solidFill>
            </a:endParaRPr>
          </a:p>
          <a:p>
            <a:pPr algn="ctr"/>
            <a:r>
              <a:rPr lang="en-US" sz="4000" dirty="0">
                <a:solidFill>
                  <a:srgbClr val="00B0F0"/>
                </a:solidFill>
              </a:rPr>
              <a:t>810/840 = 96.5% a teacher is operating independently with no feedback</a:t>
            </a:r>
          </a:p>
        </p:txBody>
      </p:sp>
      <p:pic>
        <p:nvPicPr>
          <p:cNvPr id="6" name="Picture 5">
            <a:extLst>
              <a:ext uri="{FF2B5EF4-FFF2-40B4-BE49-F238E27FC236}">
                <a16:creationId xmlns:a16="http://schemas.microsoft.com/office/drawing/2014/main" id="{FE809C20-9643-815C-EBB6-FF6D6B7AC1F6}"/>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78159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1F41-2065-BF06-CC84-5C0D473256E1}"/>
              </a:ext>
            </a:extLst>
          </p:cNvPr>
          <p:cNvSpPr>
            <a:spLocks noGrp="1"/>
          </p:cNvSpPr>
          <p:nvPr>
            <p:ph type="title"/>
          </p:nvPr>
        </p:nvSpPr>
        <p:spPr/>
        <p:txBody>
          <a:bodyPr/>
          <a:lstStyle/>
          <a:p>
            <a:r>
              <a:rPr lang="en-US" dirty="0">
                <a:solidFill>
                  <a:srgbClr val="275476"/>
                </a:solidFill>
              </a:rPr>
              <a:t>More Ideal Math</a:t>
            </a:r>
          </a:p>
        </p:txBody>
      </p:sp>
      <p:sp>
        <p:nvSpPr>
          <p:cNvPr id="3" name="Content Placeholder 2">
            <a:extLst>
              <a:ext uri="{FF2B5EF4-FFF2-40B4-BE49-F238E27FC236}">
                <a16:creationId xmlns:a16="http://schemas.microsoft.com/office/drawing/2014/main" id="{71696C7F-B4C7-5762-E3C3-5B8C3ABAB036}"/>
              </a:ext>
            </a:extLst>
          </p:cNvPr>
          <p:cNvSpPr>
            <a:spLocks noGrp="1"/>
          </p:cNvSpPr>
          <p:nvPr>
            <p:ph idx="1"/>
          </p:nvPr>
        </p:nvSpPr>
        <p:spPr>
          <a:xfrm>
            <a:off x="838200" y="1471664"/>
            <a:ext cx="10515600" cy="2925989"/>
          </a:xfrm>
        </p:spPr>
        <p:txBody>
          <a:bodyPr>
            <a:normAutofit/>
          </a:bodyPr>
          <a:lstStyle/>
          <a:p>
            <a:r>
              <a:rPr lang="en-US" dirty="0">
                <a:solidFill>
                  <a:srgbClr val="275476"/>
                </a:solidFill>
              </a:rPr>
              <a:t>165 x 5 x 1 = 825 Hours of Instruction in a Year</a:t>
            </a:r>
          </a:p>
          <a:p>
            <a:r>
              <a:rPr lang="en-US" dirty="0">
                <a:solidFill>
                  <a:srgbClr val="275476"/>
                </a:solidFill>
              </a:rPr>
              <a:t>1 Hour of Prep per day and 1 hour at night = 165 x 2 = 330 Hours</a:t>
            </a:r>
          </a:p>
          <a:p>
            <a:r>
              <a:rPr lang="en-US" dirty="0">
                <a:solidFill>
                  <a:srgbClr val="275476"/>
                </a:solidFill>
              </a:rPr>
              <a:t>Assume meet bi-weekly with colleague – 36 weeks x 2 = 72 Hours</a:t>
            </a:r>
          </a:p>
          <a:p>
            <a:r>
              <a:rPr lang="en-US" dirty="0">
                <a:solidFill>
                  <a:srgbClr val="275476"/>
                </a:solidFill>
              </a:rPr>
              <a:t>Assume 15 Classroom Observations from a Admin or Mentor and 1 hour follow-up (About 2x’s a Month). = 15 Hours in class + 15 extra </a:t>
            </a:r>
          </a:p>
          <a:p>
            <a:r>
              <a:rPr lang="en-US" dirty="0">
                <a:solidFill>
                  <a:srgbClr val="275476"/>
                </a:solidFill>
              </a:rPr>
              <a:t>35 Hours of Professional Development with colleagues (about 6 days)</a:t>
            </a:r>
          </a:p>
        </p:txBody>
      </p:sp>
      <p:sp>
        <p:nvSpPr>
          <p:cNvPr id="4" name="TextBox 3">
            <a:extLst>
              <a:ext uri="{FF2B5EF4-FFF2-40B4-BE49-F238E27FC236}">
                <a16:creationId xmlns:a16="http://schemas.microsoft.com/office/drawing/2014/main" id="{C855A636-4CC5-AEEA-E0C4-5FFE41E2C18C}"/>
              </a:ext>
            </a:extLst>
          </p:cNvPr>
          <p:cNvSpPr txBox="1"/>
          <p:nvPr/>
        </p:nvSpPr>
        <p:spPr>
          <a:xfrm>
            <a:off x="1342104" y="4606213"/>
            <a:ext cx="8273844" cy="2185214"/>
          </a:xfrm>
          <a:prstGeom prst="rect">
            <a:avLst/>
          </a:prstGeom>
          <a:noFill/>
        </p:spPr>
        <p:txBody>
          <a:bodyPr wrap="square" rtlCol="0">
            <a:spAutoFit/>
          </a:bodyPr>
          <a:lstStyle/>
          <a:p>
            <a:pPr marL="0" indent="0" algn="ctr">
              <a:buNone/>
            </a:pPr>
            <a:r>
              <a:rPr lang="en-US" dirty="0">
                <a:solidFill>
                  <a:srgbClr val="00B0F0"/>
                </a:solidFill>
              </a:rPr>
              <a:t>825 +330 +72+ 15 + 35 = 1277 Potential Working Hours</a:t>
            </a:r>
          </a:p>
          <a:p>
            <a:pPr marL="0" indent="0" algn="ctr">
              <a:buNone/>
            </a:pPr>
            <a:r>
              <a:rPr lang="en-US" dirty="0">
                <a:solidFill>
                  <a:srgbClr val="00B0F0"/>
                </a:solidFill>
              </a:rPr>
              <a:t>1277 - (72 + 30 + 35) = 1140 Hours working independently of others</a:t>
            </a:r>
          </a:p>
          <a:p>
            <a:pPr marL="0" indent="0" algn="ctr">
              <a:buNone/>
            </a:pPr>
            <a:endParaRPr lang="en-US" dirty="0">
              <a:solidFill>
                <a:srgbClr val="00B0F0"/>
              </a:solidFill>
            </a:endParaRPr>
          </a:p>
          <a:p>
            <a:pPr marL="0" indent="0" algn="ctr">
              <a:buNone/>
            </a:pPr>
            <a:r>
              <a:rPr lang="en-US" sz="3200" dirty="0">
                <a:solidFill>
                  <a:srgbClr val="00B0F0"/>
                </a:solidFill>
              </a:rPr>
              <a:t>1140/ 1277 = 89% of time working independently from others</a:t>
            </a:r>
          </a:p>
          <a:p>
            <a:pPr algn="ctr"/>
            <a:endParaRPr lang="en-US" dirty="0">
              <a:solidFill>
                <a:srgbClr val="275476"/>
              </a:solidFill>
            </a:endParaRPr>
          </a:p>
        </p:txBody>
      </p:sp>
      <p:pic>
        <p:nvPicPr>
          <p:cNvPr id="6" name="Picture 5">
            <a:extLst>
              <a:ext uri="{FF2B5EF4-FFF2-40B4-BE49-F238E27FC236}">
                <a16:creationId xmlns:a16="http://schemas.microsoft.com/office/drawing/2014/main" id="{01EC8E3D-A558-D1CB-C88F-3A2553394909}"/>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60019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54BC-688B-2DAE-11A0-496C5F7A281A}"/>
              </a:ext>
            </a:extLst>
          </p:cNvPr>
          <p:cNvSpPr>
            <a:spLocks noGrp="1"/>
          </p:cNvSpPr>
          <p:nvPr>
            <p:ph type="title"/>
          </p:nvPr>
        </p:nvSpPr>
        <p:spPr/>
        <p:txBody>
          <a:bodyPr/>
          <a:lstStyle/>
          <a:p>
            <a:r>
              <a:rPr lang="en-US" dirty="0">
                <a:solidFill>
                  <a:srgbClr val="275476"/>
                </a:solidFill>
              </a:rPr>
              <a:t>2</a:t>
            </a:r>
            <a:r>
              <a:rPr lang="en-US" baseline="30000" dirty="0">
                <a:solidFill>
                  <a:srgbClr val="275476"/>
                </a:solidFill>
              </a:rPr>
              <a:t>nd</a:t>
            </a:r>
            <a:r>
              <a:rPr lang="en-US" dirty="0">
                <a:solidFill>
                  <a:srgbClr val="275476"/>
                </a:solidFill>
              </a:rPr>
              <a:t> Life</a:t>
            </a:r>
          </a:p>
        </p:txBody>
      </p:sp>
      <p:sp>
        <p:nvSpPr>
          <p:cNvPr id="3" name="Content Placeholder 2">
            <a:extLst>
              <a:ext uri="{FF2B5EF4-FFF2-40B4-BE49-F238E27FC236}">
                <a16:creationId xmlns:a16="http://schemas.microsoft.com/office/drawing/2014/main" id="{6505DC66-46EC-0401-6104-DD2BD4171523}"/>
              </a:ext>
            </a:extLst>
          </p:cNvPr>
          <p:cNvSpPr>
            <a:spLocks noGrp="1"/>
          </p:cNvSpPr>
          <p:nvPr>
            <p:ph idx="1"/>
          </p:nvPr>
        </p:nvSpPr>
        <p:spPr/>
        <p:txBody>
          <a:bodyPr/>
          <a:lstStyle/>
          <a:p>
            <a:pPr marL="0" indent="0">
              <a:buNone/>
            </a:pPr>
            <a:r>
              <a:rPr lang="en-US" dirty="0">
                <a:solidFill>
                  <a:srgbClr val="275476"/>
                </a:solidFill>
              </a:rPr>
              <a:t>Moved to Switzerland for 2 years and it turned into 4 ½ years</a:t>
            </a:r>
          </a:p>
          <a:p>
            <a:pPr marL="0" indent="0">
              <a:buNone/>
            </a:pPr>
            <a:r>
              <a:rPr lang="en-US" dirty="0">
                <a:solidFill>
                  <a:srgbClr val="275476"/>
                </a:solidFill>
              </a:rPr>
              <a:t>8 years as a stay at home papa</a:t>
            </a:r>
          </a:p>
          <a:p>
            <a:pPr marL="0" indent="0">
              <a:buNone/>
            </a:pPr>
            <a:r>
              <a:rPr lang="en-US" dirty="0">
                <a:solidFill>
                  <a:srgbClr val="275476"/>
                </a:solidFill>
              </a:rPr>
              <a:t>3 years Head Coach American Football Team in Switzerland </a:t>
            </a:r>
          </a:p>
          <a:p>
            <a:pPr marL="0" indent="0">
              <a:buNone/>
            </a:pPr>
            <a:r>
              <a:rPr lang="en-US" dirty="0">
                <a:solidFill>
                  <a:srgbClr val="275476"/>
                </a:solidFill>
              </a:rPr>
              <a:t>2 years in Ireland</a:t>
            </a:r>
          </a:p>
          <a:p>
            <a:pPr marL="0" indent="0">
              <a:buNone/>
            </a:pPr>
            <a:r>
              <a:rPr lang="en-US" dirty="0">
                <a:solidFill>
                  <a:srgbClr val="275476"/>
                </a:solidFill>
              </a:rPr>
              <a:t>2 years back to US</a:t>
            </a:r>
          </a:p>
          <a:p>
            <a:pPr marL="0" indent="0">
              <a:buNone/>
            </a:pPr>
            <a:r>
              <a:rPr lang="en-US" dirty="0">
                <a:solidFill>
                  <a:srgbClr val="275476"/>
                </a:solidFill>
              </a:rPr>
              <a:t>1 ½ (so far) back in Switzerland</a:t>
            </a:r>
          </a:p>
          <a:p>
            <a:pPr marL="0" indent="0">
              <a:buNone/>
            </a:pPr>
            <a:endParaRPr lang="en-US" dirty="0">
              <a:solidFill>
                <a:srgbClr val="275476"/>
              </a:solidFill>
            </a:endParaRPr>
          </a:p>
        </p:txBody>
      </p:sp>
      <p:pic>
        <p:nvPicPr>
          <p:cNvPr id="4" name="Picture 3">
            <a:extLst>
              <a:ext uri="{FF2B5EF4-FFF2-40B4-BE49-F238E27FC236}">
                <a16:creationId xmlns:a16="http://schemas.microsoft.com/office/drawing/2014/main" id="{ED0A007D-72AE-9424-22B9-D6373870C995}"/>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33817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7C8D-D916-607A-E9A0-C4FE8F655DEB}"/>
              </a:ext>
            </a:extLst>
          </p:cNvPr>
          <p:cNvSpPr>
            <a:spLocks noGrp="1"/>
          </p:cNvSpPr>
          <p:nvPr>
            <p:ph type="title"/>
          </p:nvPr>
        </p:nvSpPr>
        <p:spPr>
          <a:xfrm>
            <a:off x="838200" y="2766218"/>
            <a:ext cx="10515600" cy="1325563"/>
          </a:xfrm>
        </p:spPr>
        <p:txBody>
          <a:bodyPr>
            <a:normAutofit fontScale="90000"/>
          </a:bodyPr>
          <a:lstStyle/>
          <a:p>
            <a:pPr algn="ctr"/>
            <a:r>
              <a:rPr lang="en-US" dirty="0">
                <a:solidFill>
                  <a:srgbClr val="275476"/>
                </a:solidFill>
              </a:rPr>
              <a:t>“Ok then, so let’s try giving teachers traditional professional development to help them improve”</a:t>
            </a:r>
            <a:endParaRPr lang="en-US" dirty="0"/>
          </a:p>
        </p:txBody>
      </p:sp>
    </p:spTree>
    <p:extLst>
      <p:ext uri="{BB962C8B-B14F-4D97-AF65-F5344CB8AC3E}">
        <p14:creationId xmlns:p14="http://schemas.microsoft.com/office/powerpoint/2010/main" val="2914133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42BB-22AE-6105-9C22-0329AD79BF34}"/>
              </a:ext>
            </a:extLst>
          </p:cNvPr>
          <p:cNvSpPr>
            <a:spLocks noGrp="1"/>
          </p:cNvSpPr>
          <p:nvPr>
            <p:ph type="title"/>
          </p:nvPr>
        </p:nvSpPr>
        <p:spPr>
          <a:xfrm>
            <a:off x="838200" y="38554"/>
            <a:ext cx="10515600" cy="1325563"/>
          </a:xfrm>
        </p:spPr>
        <p:txBody>
          <a:bodyPr/>
          <a:lstStyle/>
          <a:p>
            <a:r>
              <a:rPr lang="en-US" dirty="0">
                <a:solidFill>
                  <a:srgbClr val="275476"/>
                </a:solidFill>
              </a:rPr>
              <a:t>Some more of what we know…</a:t>
            </a:r>
          </a:p>
        </p:txBody>
      </p:sp>
      <p:sp>
        <p:nvSpPr>
          <p:cNvPr id="3" name="Content Placeholder 2">
            <a:extLst>
              <a:ext uri="{FF2B5EF4-FFF2-40B4-BE49-F238E27FC236}">
                <a16:creationId xmlns:a16="http://schemas.microsoft.com/office/drawing/2014/main" id="{8881B98E-B056-C85F-6624-A9FCDF4E0C09}"/>
              </a:ext>
            </a:extLst>
          </p:cNvPr>
          <p:cNvSpPr>
            <a:spLocks noGrp="1"/>
          </p:cNvSpPr>
          <p:nvPr>
            <p:ph idx="1"/>
          </p:nvPr>
        </p:nvSpPr>
        <p:spPr>
          <a:xfrm>
            <a:off x="838200" y="1331618"/>
            <a:ext cx="10515600" cy="1542369"/>
          </a:xfrm>
        </p:spPr>
        <p:txBody>
          <a:bodyPr>
            <a:normAutofit lnSpcReduction="10000"/>
          </a:bodyPr>
          <a:lstStyle/>
          <a:p>
            <a:pPr marL="0" indent="0">
              <a:buNone/>
            </a:pPr>
            <a:r>
              <a:rPr lang="en-US" b="0" i="0" dirty="0">
                <a:solidFill>
                  <a:srgbClr val="275476"/>
                </a:solidFill>
                <a:effectLst/>
                <a:latin typeface="Lyon"/>
              </a:rPr>
              <a:t>The districts spent an average of $18,000 annually per teacher on classroom coaching, workshops, and other forms of support. </a:t>
            </a:r>
            <a:r>
              <a:rPr lang="en-US" dirty="0">
                <a:solidFill>
                  <a:srgbClr val="275476"/>
                </a:solidFill>
                <a:latin typeface="Lyon"/>
              </a:rPr>
              <a:t>Professional Development is not actually effective at improving instruction</a:t>
            </a:r>
          </a:p>
          <a:p>
            <a:endParaRPr lang="en-US" dirty="0">
              <a:solidFill>
                <a:srgbClr val="275476"/>
              </a:solidFill>
            </a:endParaRPr>
          </a:p>
        </p:txBody>
      </p:sp>
      <p:sp>
        <p:nvSpPr>
          <p:cNvPr id="7" name="Rectangle 5">
            <a:extLst>
              <a:ext uri="{FF2B5EF4-FFF2-40B4-BE49-F238E27FC236}">
                <a16:creationId xmlns:a16="http://schemas.microsoft.com/office/drawing/2014/main" id="{72D774A6-DAEB-CAC2-395F-9438E30B79B5}"/>
              </a:ext>
            </a:extLst>
          </p:cNvPr>
          <p:cNvSpPr>
            <a:spLocks noChangeArrowheads="1"/>
          </p:cNvSpPr>
          <p:nvPr/>
        </p:nvSpPr>
        <p:spPr bwMode="auto">
          <a:xfrm>
            <a:off x="6096000" y="2619872"/>
            <a:ext cx="5696488" cy="607822"/>
          </a:xfrm>
          <a:prstGeom prst="rect">
            <a:avLst/>
          </a:prstGeom>
          <a:noFill/>
          <a:ln>
            <a:noFill/>
          </a:ln>
          <a:effectLst/>
        </p:spPr>
        <p:txBody>
          <a:bodyPr vert="horz" wrap="square" lIns="0" tIns="114264"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275476"/>
                </a:solidFill>
                <a:effectLst/>
                <a:latin typeface="Klinic-Slab"/>
              </a:rPr>
              <a:t>Study Casts Doubt on Impact of Teacher Professional Development,</a:t>
            </a:r>
            <a:r>
              <a:rPr kumimoji="0" lang="en-US" altLang="en-US" sz="1600" i="0" u="none" strike="noStrike" cap="none" normalizeH="0" baseline="0" dirty="0">
                <a:ln>
                  <a:noFill/>
                </a:ln>
                <a:solidFill>
                  <a:srgbClr val="275476"/>
                </a:solidFill>
                <a:effectLst/>
                <a:latin typeface="inherit"/>
              </a:rPr>
              <a:t> Stephen Sawchuk — August 18, 2015 Education Week</a:t>
            </a:r>
            <a:endParaRPr kumimoji="0" lang="en-US" altLang="en-US" sz="1600" i="0" u="none" strike="noStrike" cap="none" normalizeH="0" baseline="0" dirty="0">
              <a:ln>
                <a:noFill/>
              </a:ln>
              <a:solidFill>
                <a:srgbClr val="275476"/>
              </a:solidFill>
              <a:effectLst/>
            </a:endParaRPr>
          </a:p>
        </p:txBody>
      </p:sp>
      <p:sp>
        <p:nvSpPr>
          <p:cNvPr id="8" name="TextBox 7">
            <a:extLst>
              <a:ext uri="{FF2B5EF4-FFF2-40B4-BE49-F238E27FC236}">
                <a16:creationId xmlns:a16="http://schemas.microsoft.com/office/drawing/2014/main" id="{6BC6A52E-03C8-7459-716C-F77183C62BE6}"/>
              </a:ext>
            </a:extLst>
          </p:cNvPr>
          <p:cNvSpPr txBox="1"/>
          <p:nvPr/>
        </p:nvSpPr>
        <p:spPr>
          <a:xfrm>
            <a:off x="838200" y="3445557"/>
            <a:ext cx="9111342" cy="954107"/>
          </a:xfrm>
          <a:prstGeom prst="rect">
            <a:avLst/>
          </a:prstGeom>
          <a:noFill/>
        </p:spPr>
        <p:txBody>
          <a:bodyPr wrap="square" rtlCol="0">
            <a:spAutoFit/>
          </a:bodyPr>
          <a:lstStyle/>
          <a:p>
            <a:r>
              <a:rPr lang="en-US" sz="2800" dirty="0">
                <a:solidFill>
                  <a:srgbClr val="275476"/>
                </a:solidFill>
              </a:rPr>
              <a:t>Only 30% of Teachers improve significantly due to Professional Development </a:t>
            </a:r>
          </a:p>
        </p:txBody>
      </p:sp>
      <p:sp>
        <p:nvSpPr>
          <p:cNvPr id="9" name="TextBox 8">
            <a:extLst>
              <a:ext uri="{FF2B5EF4-FFF2-40B4-BE49-F238E27FC236}">
                <a16:creationId xmlns:a16="http://schemas.microsoft.com/office/drawing/2014/main" id="{846961C4-197A-0293-C19D-CA21D4EEE505}"/>
              </a:ext>
            </a:extLst>
          </p:cNvPr>
          <p:cNvSpPr txBox="1"/>
          <p:nvPr/>
        </p:nvSpPr>
        <p:spPr>
          <a:xfrm>
            <a:off x="6096000" y="6107214"/>
            <a:ext cx="3991798" cy="369332"/>
          </a:xfrm>
          <a:prstGeom prst="rect">
            <a:avLst/>
          </a:prstGeom>
          <a:noFill/>
        </p:spPr>
        <p:txBody>
          <a:bodyPr wrap="none" rtlCol="0">
            <a:spAutoFit/>
          </a:bodyPr>
          <a:lstStyle/>
          <a:p>
            <a:r>
              <a:rPr lang="en-US" dirty="0">
                <a:solidFill>
                  <a:srgbClr val="275476"/>
                </a:solidFill>
              </a:rPr>
              <a:t>Bill and Melinda Gates Foundation, 2014</a:t>
            </a:r>
          </a:p>
        </p:txBody>
      </p:sp>
      <p:sp>
        <p:nvSpPr>
          <p:cNvPr id="10" name="TextBox 9">
            <a:extLst>
              <a:ext uri="{FF2B5EF4-FFF2-40B4-BE49-F238E27FC236}">
                <a16:creationId xmlns:a16="http://schemas.microsoft.com/office/drawing/2014/main" id="{B806F8C5-53CB-1F56-280D-5BCB0B04D28F}"/>
              </a:ext>
            </a:extLst>
          </p:cNvPr>
          <p:cNvSpPr txBox="1"/>
          <p:nvPr/>
        </p:nvSpPr>
        <p:spPr>
          <a:xfrm>
            <a:off x="838200" y="4787205"/>
            <a:ext cx="9650185" cy="1384995"/>
          </a:xfrm>
          <a:prstGeom prst="rect">
            <a:avLst/>
          </a:prstGeom>
          <a:noFill/>
        </p:spPr>
        <p:txBody>
          <a:bodyPr wrap="square" rtlCol="0">
            <a:spAutoFit/>
          </a:bodyPr>
          <a:lstStyle/>
          <a:p>
            <a:r>
              <a:rPr lang="en-US" sz="2800" dirty="0">
                <a:solidFill>
                  <a:srgbClr val="275476"/>
                </a:solidFill>
              </a:rPr>
              <a:t>Teachers do not believe that current models of professional development are actually helping them respond to the changes within their job</a:t>
            </a:r>
          </a:p>
        </p:txBody>
      </p:sp>
      <p:sp>
        <p:nvSpPr>
          <p:cNvPr id="15" name="TextBox 14">
            <a:extLst>
              <a:ext uri="{FF2B5EF4-FFF2-40B4-BE49-F238E27FC236}">
                <a16:creationId xmlns:a16="http://schemas.microsoft.com/office/drawing/2014/main" id="{BA698230-E695-C692-FADB-11243AF341D4}"/>
              </a:ext>
            </a:extLst>
          </p:cNvPr>
          <p:cNvSpPr txBox="1"/>
          <p:nvPr/>
        </p:nvSpPr>
        <p:spPr>
          <a:xfrm>
            <a:off x="5955846" y="4224102"/>
            <a:ext cx="6098720" cy="369332"/>
          </a:xfrm>
          <a:prstGeom prst="rect">
            <a:avLst/>
          </a:prstGeom>
          <a:noFill/>
        </p:spPr>
        <p:txBody>
          <a:bodyPr wrap="square">
            <a:spAutoFit/>
          </a:bodyPr>
          <a:lstStyle/>
          <a:p>
            <a:r>
              <a:rPr lang="en-US" sz="1800" dirty="0">
                <a:solidFill>
                  <a:srgbClr val="275476"/>
                </a:solidFill>
              </a:rPr>
              <a:t>TNTP, 2015</a:t>
            </a:r>
          </a:p>
        </p:txBody>
      </p:sp>
      <p:pic>
        <p:nvPicPr>
          <p:cNvPr id="16" name="Picture 15">
            <a:extLst>
              <a:ext uri="{FF2B5EF4-FFF2-40B4-BE49-F238E27FC236}">
                <a16:creationId xmlns:a16="http://schemas.microsoft.com/office/drawing/2014/main" id="{2E1D9D74-4E54-3980-84FE-A464621E483D}"/>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653566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9429-BCE7-377F-06D2-755AF86A5B01}"/>
              </a:ext>
            </a:extLst>
          </p:cNvPr>
          <p:cNvSpPr>
            <a:spLocks noGrp="1"/>
          </p:cNvSpPr>
          <p:nvPr>
            <p:ph type="title"/>
          </p:nvPr>
        </p:nvSpPr>
        <p:spPr>
          <a:xfrm>
            <a:off x="838200" y="365125"/>
            <a:ext cx="10515600" cy="5496832"/>
          </a:xfrm>
        </p:spPr>
        <p:txBody>
          <a:bodyPr/>
          <a:lstStyle/>
          <a:p>
            <a:pPr algn="ctr"/>
            <a:br>
              <a:rPr lang="en-US" dirty="0">
                <a:solidFill>
                  <a:srgbClr val="275476"/>
                </a:solidFill>
              </a:rPr>
            </a:br>
            <a:r>
              <a:rPr lang="en-US" dirty="0">
                <a:solidFill>
                  <a:srgbClr val="275476"/>
                </a:solidFill>
              </a:rPr>
              <a:t>Professional development by exposure is sterile</a:t>
            </a:r>
          </a:p>
        </p:txBody>
      </p:sp>
      <p:pic>
        <p:nvPicPr>
          <p:cNvPr id="4" name="Picture 3">
            <a:extLst>
              <a:ext uri="{FF2B5EF4-FFF2-40B4-BE49-F238E27FC236}">
                <a16:creationId xmlns:a16="http://schemas.microsoft.com/office/drawing/2014/main" id="{2F9F2C78-9FAE-B336-D743-8DD434F035F1}"/>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704546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106A-E8F1-987A-5580-E1DEFBD58F59}"/>
              </a:ext>
            </a:extLst>
          </p:cNvPr>
          <p:cNvSpPr>
            <a:spLocks noGrp="1"/>
          </p:cNvSpPr>
          <p:nvPr>
            <p:ph type="title"/>
          </p:nvPr>
        </p:nvSpPr>
        <p:spPr/>
        <p:txBody>
          <a:bodyPr>
            <a:normAutofit/>
          </a:bodyPr>
          <a:lstStyle/>
          <a:p>
            <a:r>
              <a:rPr lang="en-US" sz="2700" dirty="0">
                <a:solidFill>
                  <a:srgbClr val="275476"/>
                </a:solidFill>
              </a:rPr>
              <a:t>Five Professional Learning Transformations for a Post-COVID World</a:t>
            </a:r>
            <a:br>
              <a:rPr lang="en-US" sz="2700" dirty="0">
                <a:solidFill>
                  <a:srgbClr val="275476"/>
                </a:solidFill>
              </a:rPr>
            </a:br>
            <a:r>
              <a:rPr lang="en-US" sz="2700" i="1" dirty="0">
                <a:solidFill>
                  <a:srgbClr val="275476"/>
                </a:solidFill>
              </a:rPr>
              <a:t>By Douglas B. Reeves</a:t>
            </a:r>
            <a:br>
              <a:rPr lang="en-US" sz="2700" i="1" dirty="0">
                <a:solidFill>
                  <a:srgbClr val="275476"/>
                </a:solidFill>
              </a:rPr>
            </a:br>
            <a:r>
              <a:rPr lang="en-US" sz="2700" i="1" dirty="0">
                <a:solidFill>
                  <a:srgbClr val="275476"/>
                </a:solidFill>
              </a:rPr>
              <a:t>February 2021</a:t>
            </a:r>
            <a:endParaRPr lang="en-US" dirty="0">
              <a:solidFill>
                <a:srgbClr val="275476"/>
              </a:solidFill>
            </a:endParaRPr>
          </a:p>
        </p:txBody>
      </p:sp>
      <p:sp>
        <p:nvSpPr>
          <p:cNvPr id="3" name="Content Placeholder 2">
            <a:extLst>
              <a:ext uri="{FF2B5EF4-FFF2-40B4-BE49-F238E27FC236}">
                <a16:creationId xmlns:a16="http://schemas.microsoft.com/office/drawing/2014/main" id="{6E6C30B1-7351-B95B-C991-8EE309CC3BB8}"/>
              </a:ext>
            </a:extLst>
          </p:cNvPr>
          <p:cNvSpPr>
            <a:spLocks noGrp="1"/>
          </p:cNvSpPr>
          <p:nvPr>
            <p:ph idx="1"/>
          </p:nvPr>
        </p:nvSpPr>
        <p:spPr/>
        <p:txBody>
          <a:bodyPr>
            <a:normAutofit fontScale="77500" lnSpcReduction="20000"/>
          </a:bodyPr>
          <a:lstStyle/>
          <a:p>
            <a:pPr marL="0" indent="0">
              <a:buNone/>
            </a:pPr>
            <a:endParaRPr lang="en-US" dirty="0">
              <a:solidFill>
                <a:srgbClr val="275476"/>
              </a:solidFill>
            </a:endParaRPr>
          </a:p>
          <a:p>
            <a:pPr marL="0" indent="0">
              <a:buNone/>
            </a:pPr>
            <a:r>
              <a:rPr lang="en-US" dirty="0">
                <a:solidFill>
                  <a:srgbClr val="275476"/>
                </a:solidFill>
              </a:rPr>
              <a:t>Transformation #1: Goodbye to the Drive-By</a:t>
            </a:r>
          </a:p>
          <a:p>
            <a:pPr lvl="1"/>
            <a:r>
              <a:rPr lang="en-US" dirty="0">
                <a:solidFill>
                  <a:srgbClr val="275476"/>
                </a:solidFill>
              </a:rPr>
              <a:t>Professional learning is hard work and takes time.  </a:t>
            </a:r>
          </a:p>
          <a:p>
            <a:pPr marL="0" indent="0">
              <a:buNone/>
            </a:pPr>
            <a:r>
              <a:rPr lang="en-US" dirty="0">
                <a:solidFill>
                  <a:srgbClr val="275476"/>
                </a:solidFill>
              </a:rPr>
              <a:t>Transformation #2: From Homogenization to Personalization</a:t>
            </a:r>
          </a:p>
          <a:p>
            <a:pPr lvl="1"/>
            <a:r>
              <a:rPr lang="en-US" dirty="0">
                <a:solidFill>
                  <a:srgbClr val="275476"/>
                </a:solidFill>
              </a:rPr>
              <a:t>Personalized learning is a common aspiration for students, yet adult learning remains astonishingly homogenous. </a:t>
            </a:r>
          </a:p>
          <a:p>
            <a:pPr marL="0" indent="0">
              <a:buNone/>
            </a:pPr>
            <a:r>
              <a:rPr lang="en-US" dirty="0">
                <a:solidFill>
                  <a:srgbClr val="275476"/>
                </a:solidFill>
              </a:rPr>
              <a:t>Transformation #3: Less Inspiration, More Perspiration</a:t>
            </a:r>
          </a:p>
          <a:p>
            <a:pPr lvl="1"/>
            <a:r>
              <a:rPr lang="en-US" dirty="0">
                <a:solidFill>
                  <a:srgbClr val="275476"/>
                </a:solidFill>
              </a:rPr>
              <a:t>Who doesn't love inspiration? But the concept of working at something, while not sexy, is the way to go. Leadership is an overused term.</a:t>
            </a:r>
          </a:p>
          <a:p>
            <a:pPr marL="0" indent="0">
              <a:buNone/>
            </a:pPr>
            <a:r>
              <a:rPr lang="en-US" dirty="0">
                <a:solidFill>
                  <a:srgbClr val="275476"/>
                </a:solidFill>
              </a:rPr>
              <a:t>Transformation #4: From Evaluation to Coaching</a:t>
            </a:r>
          </a:p>
          <a:p>
            <a:pPr lvl="1"/>
            <a:r>
              <a:rPr lang="en-US" dirty="0">
                <a:solidFill>
                  <a:srgbClr val="275476"/>
                </a:solidFill>
              </a:rPr>
              <a:t>I have never seen anyone evaluated into better performance, and there is ample evidence that prevailing evaluation systems are expensive, ineffective, and counterproductive (Marshall, 2019). </a:t>
            </a:r>
          </a:p>
          <a:p>
            <a:pPr marL="0" indent="0">
              <a:buNone/>
            </a:pPr>
            <a:r>
              <a:rPr lang="en-US" dirty="0">
                <a:solidFill>
                  <a:srgbClr val="275476"/>
                </a:solidFill>
              </a:rPr>
              <a:t>Transformation #5: From Fragmentation to Focus</a:t>
            </a:r>
          </a:p>
          <a:p>
            <a:pPr lvl="1"/>
            <a:r>
              <a:rPr lang="en-US" dirty="0">
                <a:solidFill>
                  <a:srgbClr val="275476"/>
                </a:solidFill>
              </a:rPr>
              <a:t>What are the priorities?</a:t>
            </a:r>
          </a:p>
          <a:p>
            <a:endParaRPr lang="en-US" dirty="0">
              <a:solidFill>
                <a:srgbClr val="275476"/>
              </a:solidFill>
            </a:endParaRPr>
          </a:p>
        </p:txBody>
      </p:sp>
      <p:sp>
        <p:nvSpPr>
          <p:cNvPr id="4" name="TextBox 3">
            <a:extLst>
              <a:ext uri="{FF2B5EF4-FFF2-40B4-BE49-F238E27FC236}">
                <a16:creationId xmlns:a16="http://schemas.microsoft.com/office/drawing/2014/main" id="{E960FB25-077F-72FC-EA39-6D7BF8C6AE57}"/>
              </a:ext>
            </a:extLst>
          </p:cNvPr>
          <p:cNvSpPr txBox="1"/>
          <p:nvPr/>
        </p:nvSpPr>
        <p:spPr>
          <a:xfrm>
            <a:off x="6760026" y="5987534"/>
            <a:ext cx="5012873" cy="369332"/>
          </a:xfrm>
          <a:prstGeom prst="rect">
            <a:avLst/>
          </a:prstGeom>
          <a:noFill/>
        </p:spPr>
        <p:txBody>
          <a:bodyPr wrap="square" rtlCol="0">
            <a:spAutoFit/>
          </a:bodyPr>
          <a:lstStyle/>
          <a:p>
            <a:r>
              <a:rPr lang="en-US" sz="1800" i="1" dirty="0">
                <a:solidFill>
                  <a:srgbClr val="275476"/>
                </a:solidFill>
              </a:rPr>
              <a:t>Douglas B. Reeves February 2021</a:t>
            </a:r>
            <a:endParaRPr lang="en-US" dirty="0">
              <a:solidFill>
                <a:srgbClr val="275476"/>
              </a:solidFill>
            </a:endParaRPr>
          </a:p>
        </p:txBody>
      </p:sp>
      <p:pic>
        <p:nvPicPr>
          <p:cNvPr id="5" name="Picture 4">
            <a:extLst>
              <a:ext uri="{FF2B5EF4-FFF2-40B4-BE49-F238E27FC236}">
                <a16:creationId xmlns:a16="http://schemas.microsoft.com/office/drawing/2014/main" id="{031FBCC5-2F5E-D859-47D9-2D488FF554C5}"/>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4181337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BC34-15E9-C87F-843B-F2455404D537}"/>
              </a:ext>
            </a:extLst>
          </p:cNvPr>
          <p:cNvSpPr>
            <a:spLocks noGrp="1"/>
          </p:cNvSpPr>
          <p:nvPr>
            <p:ph type="title"/>
          </p:nvPr>
        </p:nvSpPr>
        <p:spPr/>
        <p:txBody>
          <a:bodyPr/>
          <a:lstStyle/>
          <a:p>
            <a:pPr algn="ctr"/>
            <a:r>
              <a:rPr lang="en-US" dirty="0">
                <a:solidFill>
                  <a:srgbClr val="275476"/>
                </a:solidFill>
              </a:rPr>
              <a:t>“So let’s try a different lens”</a:t>
            </a:r>
          </a:p>
        </p:txBody>
      </p:sp>
      <p:sp>
        <p:nvSpPr>
          <p:cNvPr id="3" name="Content Placeholder 2">
            <a:extLst>
              <a:ext uri="{FF2B5EF4-FFF2-40B4-BE49-F238E27FC236}">
                <a16:creationId xmlns:a16="http://schemas.microsoft.com/office/drawing/2014/main" id="{DACEB7EC-239A-E87A-D3DA-E4C5751ECDE1}"/>
              </a:ext>
            </a:extLst>
          </p:cNvPr>
          <p:cNvSpPr>
            <a:spLocks noGrp="1"/>
          </p:cNvSpPr>
          <p:nvPr>
            <p:ph idx="1"/>
          </p:nvPr>
        </p:nvSpPr>
        <p:spPr>
          <a:xfrm>
            <a:off x="838200" y="3737553"/>
            <a:ext cx="10515600" cy="1831975"/>
          </a:xfrm>
        </p:spPr>
        <p:txBody>
          <a:bodyPr/>
          <a:lstStyle/>
          <a:p>
            <a:pPr marL="0" indent="0">
              <a:buNone/>
            </a:pPr>
            <a:r>
              <a:rPr lang="en-US" dirty="0">
                <a:solidFill>
                  <a:srgbClr val="275476"/>
                </a:solidFill>
              </a:rPr>
              <a:t>“Upside down trees swinging free, buses float and buildings dangle. Now and then its nice to see the world from a different angle.”</a:t>
            </a:r>
          </a:p>
          <a:p>
            <a:pPr marL="0" indent="0" algn="r">
              <a:buNone/>
            </a:pPr>
            <a:r>
              <a:rPr lang="en-US" dirty="0">
                <a:solidFill>
                  <a:srgbClr val="275476"/>
                </a:solidFill>
              </a:rPr>
              <a:t> - Shell Silverstein</a:t>
            </a:r>
          </a:p>
        </p:txBody>
      </p:sp>
    </p:spTree>
    <p:extLst>
      <p:ext uri="{BB962C8B-B14F-4D97-AF65-F5344CB8AC3E}">
        <p14:creationId xmlns:p14="http://schemas.microsoft.com/office/powerpoint/2010/main" val="1600851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E3A5-F371-E372-9852-3BDEC94A1971}"/>
              </a:ext>
            </a:extLst>
          </p:cNvPr>
          <p:cNvSpPr>
            <a:spLocks noGrp="1"/>
          </p:cNvSpPr>
          <p:nvPr>
            <p:ph type="title"/>
          </p:nvPr>
        </p:nvSpPr>
        <p:spPr>
          <a:xfrm>
            <a:off x="516194" y="2553153"/>
            <a:ext cx="11000891" cy="1325563"/>
          </a:xfrm>
        </p:spPr>
        <p:txBody>
          <a:bodyPr>
            <a:normAutofit fontScale="90000"/>
          </a:bodyPr>
          <a:lstStyle/>
          <a:p>
            <a:pPr algn="ctr"/>
            <a:r>
              <a:rPr lang="en-US" dirty="0">
                <a:solidFill>
                  <a:srgbClr val="275476"/>
                </a:solidFill>
              </a:rPr>
              <a:t>I am convinced, that line traditional apprenticeships,</a:t>
            </a:r>
            <a:br>
              <a:rPr lang="en-US" dirty="0">
                <a:solidFill>
                  <a:srgbClr val="275476"/>
                </a:solidFill>
              </a:rPr>
            </a:br>
            <a:br>
              <a:rPr lang="en-US" dirty="0">
                <a:solidFill>
                  <a:srgbClr val="275476"/>
                </a:solidFill>
              </a:rPr>
            </a:br>
            <a:br>
              <a:rPr lang="en-US" dirty="0">
                <a:solidFill>
                  <a:srgbClr val="275476"/>
                </a:solidFill>
              </a:rPr>
            </a:br>
            <a:r>
              <a:rPr lang="en-US" dirty="0">
                <a:solidFill>
                  <a:srgbClr val="275476"/>
                </a:solidFill>
              </a:rPr>
              <a:t> the answer to growing teachers is strategic,</a:t>
            </a:r>
            <a:br>
              <a:rPr lang="en-US" dirty="0">
                <a:solidFill>
                  <a:srgbClr val="275476"/>
                </a:solidFill>
              </a:rPr>
            </a:br>
            <a:br>
              <a:rPr lang="en-US" dirty="0">
                <a:solidFill>
                  <a:srgbClr val="275476"/>
                </a:solidFill>
              </a:rPr>
            </a:br>
            <a:br>
              <a:rPr lang="en-US" dirty="0">
                <a:solidFill>
                  <a:srgbClr val="275476"/>
                </a:solidFill>
              </a:rPr>
            </a:br>
            <a:r>
              <a:rPr lang="en-US" dirty="0">
                <a:solidFill>
                  <a:srgbClr val="275476"/>
                </a:solidFill>
              </a:rPr>
              <a:t> purposeful, consistent, and low ratio coaching</a:t>
            </a:r>
          </a:p>
        </p:txBody>
      </p:sp>
      <p:pic>
        <p:nvPicPr>
          <p:cNvPr id="4" name="Picture 3">
            <a:extLst>
              <a:ext uri="{FF2B5EF4-FFF2-40B4-BE49-F238E27FC236}">
                <a16:creationId xmlns:a16="http://schemas.microsoft.com/office/drawing/2014/main" id="{3C00FB04-BE4B-3E33-D62A-80AA1C242404}"/>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968444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4AD0-0935-CBF2-2E7F-9E7C6D03D52F}"/>
              </a:ext>
            </a:extLst>
          </p:cNvPr>
          <p:cNvSpPr>
            <a:spLocks noGrp="1"/>
          </p:cNvSpPr>
          <p:nvPr>
            <p:ph type="title"/>
          </p:nvPr>
        </p:nvSpPr>
        <p:spPr/>
        <p:txBody>
          <a:bodyPr/>
          <a:lstStyle/>
          <a:p>
            <a:r>
              <a:rPr lang="en-US" dirty="0">
                <a:solidFill>
                  <a:srgbClr val="275476"/>
                </a:solidFill>
              </a:rPr>
              <a:t>I set out to Thread the Needle between:</a:t>
            </a:r>
          </a:p>
        </p:txBody>
      </p:sp>
      <p:sp>
        <p:nvSpPr>
          <p:cNvPr id="3" name="Content Placeholder 2">
            <a:extLst>
              <a:ext uri="{FF2B5EF4-FFF2-40B4-BE49-F238E27FC236}">
                <a16:creationId xmlns:a16="http://schemas.microsoft.com/office/drawing/2014/main" id="{53EDA1C5-9DE2-0EE5-9638-A575442DBDC7}"/>
              </a:ext>
            </a:extLst>
          </p:cNvPr>
          <p:cNvSpPr>
            <a:spLocks noGrp="1"/>
          </p:cNvSpPr>
          <p:nvPr>
            <p:ph idx="1"/>
          </p:nvPr>
        </p:nvSpPr>
        <p:spPr>
          <a:xfrm>
            <a:off x="838200" y="1976285"/>
            <a:ext cx="10515600" cy="4697360"/>
          </a:xfrm>
        </p:spPr>
        <p:txBody>
          <a:bodyPr>
            <a:normAutofit lnSpcReduction="10000"/>
          </a:bodyPr>
          <a:lstStyle/>
          <a:p>
            <a:pPr marL="342900" marR="0" indent="-342900">
              <a:spcBef>
                <a:spcPts val="0"/>
              </a:spcBef>
              <a:spcAft>
                <a:spcPts val="0"/>
              </a:spcAft>
              <a:buFont typeface="+mj-lt"/>
              <a:buAutoNum type="arabicPeriod"/>
            </a:pPr>
            <a:r>
              <a:rPr lang="en-US" dirty="0">
                <a:solidFill>
                  <a:srgbClr val="275476"/>
                </a:solidFill>
                <a:latin typeface="Times New Roman" panose="02020603050405020304" pitchFamily="18" charset="0"/>
                <a:ea typeface="Times New Roman" panose="02020603050405020304" pitchFamily="18" charset="0"/>
              </a:rPr>
              <a:t>R</a:t>
            </a:r>
            <a:r>
              <a:rPr lang="en-US" dirty="0">
                <a:solidFill>
                  <a:srgbClr val="275476"/>
                </a:solidFill>
                <a:effectLst/>
                <a:latin typeface="Times New Roman" panose="02020603050405020304" pitchFamily="18" charset="0"/>
                <a:ea typeface="Times New Roman" panose="02020603050405020304" pitchFamily="18" charset="0"/>
              </a:rPr>
              <a:t>evitalizing the image of the professional teacher by somehow demonstrating that there is much more meaningful depth to teaching than preaching the gospel of content and you can do it.</a:t>
            </a:r>
          </a:p>
          <a:p>
            <a:pPr marL="342900" marR="0" indent="-342900">
              <a:spcBef>
                <a:spcPts val="0"/>
              </a:spcBef>
              <a:spcAft>
                <a:spcPts val="0"/>
              </a:spcAft>
              <a:buFont typeface="+mj-lt"/>
              <a:buAutoNum type="arabicPeriod"/>
            </a:pPr>
            <a:endParaRPr lang="en-US" dirty="0">
              <a:solidFill>
                <a:srgbClr val="275476"/>
              </a:solidFill>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 typeface="+mj-lt"/>
              <a:buAutoNum type="arabicPeriod"/>
            </a:pPr>
            <a:r>
              <a:rPr lang="en-US" dirty="0">
                <a:solidFill>
                  <a:srgbClr val="275476"/>
                </a:solidFill>
                <a:latin typeface="Times New Roman" panose="02020603050405020304" pitchFamily="18" charset="0"/>
                <a:ea typeface="Times New Roman" panose="02020603050405020304" pitchFamily="18" charset="0"/>
              </a:rPr>
              <a:t>C</a:t>
            </a:r>
            <a:r>
              <a:rPr lang="en-US" dirty="0">
                <a:solidFill>
                  <a:srgbClr val="275476"/>
                </a:solidFill>
                <a:effectLst/>
                <a:latin typeface="Times New Roman" panose="02020603050405020304" pitchFamily="18" charset="0"/>
                <a:ea typeface="Times New Roman" panose="02020603050405020304" pitchFamily="18" charset="0"/>
              </a:rPr>
              <a:t>reating purposeful growth that shatters the concept of traditional staff development and go back to college and get a degree mentality</a:t>
            </a:r>
          </a:p>
          <a:p>
            <a:pPr marL="342900" marR="0" indent="-342900">
              <a:spcBef>
                <a:spcPts val="0"/>
              </a:spcBef>
              <a:spcAft>
                <a:spcPts val="0"/>
              </a:spcAft>
              <a:buFont typeface="+mj-lt"/>
              <a:buAutoNum type="arabicPeriod"/>
            </a:pPr>
            <a:endParaRPr lang="en-US" dirty="0">
              <a:solidFill>
                <a:srgbClr val="275476"/>
              </a:solidFill>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 typeface="+mj-lt"/>
              <a:buAutoNum type="arabicPeriod"/>
            </a:pPr>
            <a:r>
              <a:rPr lang="en-US" dirty="0">
                <a:solidFill>
                  <a:srgbClr val="275476"/>
                </a:solidFill>
                <a:effectLst/>
                <a:latin typeface="Times New Roman" panose="02020603050405020304" pitchFamily="18" charset="0"/>
                <a:ea typeface="Times New Roman" panose="02020603050405020304" pitchFamily="18" charset="0"/>
              </a:rPr>
              <a:t>A practical solution that principals and leadership can actually use while existing in a flat organization with less time and recourses</a:t>
            </a:r>
          </a:p>
          <a:p>
            <a:pPr marL="342900" marR="0" indent="-342900">
              <a:spcBef>
                <a:spcPts val="0"/>
              </a:spcBef>
              <a:spcAft>
                <a:spcPts val="0"/>
              </a:spcAft>
              <a:buFont typeface="+mj-lt"/>
              <a:buAutoNum type="arabicPeriod"/>
            </a:pPr>
            <a:endParaRPr lang="en-US" dirty="0">
              <a:solidFill>
                <a:srgbClr val="275476"/>
              </a:solidFill>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 typeface="+mj-lt"/>
              <a:buAutoNum type="arabicPeriod"/>
            </a:pPr>
            <a:r>
              <a:rPr lang="en-US" dirty="0">
                <a:solidFill>
                  <a:srgbClr val="275476"/>
                </a:solidFill>
                <a:effectLst/>
                <a:latin typeface="Times New Roman" panose="02020603050405020304" pitchFamily="18" charset="0"/>
                <a:ea typeface="Times New Roman" panose="02020603050405020304" pitchFamily="18" charset="0"/>
              </a:rPr>
              <a:t>Something that works at the pace at which we need teachers to be ready, </a:t>
            </a:r>
            <a:r>
              <a:rPr lang="en-US" dirty="0" err="1">
                <a:solidFill>
                  <a:srgbClr val="275476"/>
                </a:solidFill>
                <a:effectLst/>
                <a:latin typeface="Times New Roman" panose="02020603050405020304" pitchFamily="18" charset="0"/>
                <a:ea typeface="Times New Roman" panose="02020603050405020304" pitchFamily="18" charset="0"/>
              </a:rPr>
              <a:t>ie</a:t>
            </a:r>
            <a:r>
              <a:rPr lang="en-US" dirty="0">
                <a:solidFill>
                  <a:srgbClr val="275476"/>
                </a:solidFill>
                <a:effectLst/>
                <a:latin typeface="Times New Roman" panose="02020603050405020304" pitchFamily="18" charset="0"/>
                <a:ea typeface="Times New Roman" panose="02020603050405020304" pitchFamily="18" charset="0"/>
              </a:rPr>
              <a:t>. Day 1</a:t>
            </a:r>
          </a:p>
          <a:p>
            <a:endParaRPr lang="en-US" dirty="0">
              <a:solidFill>
                <a:srgbClr val="275476"/>
              </a:solidFill>
            </a:endParaRPr>
          </a:p>
        </p:txBody>
      </p:sp>
      <p:pic>
        <p:nvPicPr>
          <p:cNvPr id="4" name="Picture 3">
            <a:extLst>
              <a:ext uri="{FF2B5EF4-FFF2-40B4-BE49-F238E27FC236}">
                <a16:creationId xmlns:a16="http://schemas.microsoft.com/office/drawing/2014/main" id="{672576DB-9F96-D618-B45C-1BC7AFEA273F}"/>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936364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BC9B-052B-A96D-475A-FA7ED2C60D92}"/>
              </a:ext>
            </a:extLst>
          </p:cNvPr>
          <p:cNvSpPr>
            <a:spLocks noGrp="1"/>
          </p:cNvSpPr>
          <p:nvPr>
            <p:ph type="title"/>
          </p:nvPr>
        </p:nvSpPr>
        <p:spPr/>
        <p:txBody>
          <a:bodyPr/>
          <a:lstStyle/>
          <a:p>
            <a:pPr algn="ctr"/>
            <a:r>
              <a:rPr lang="en-US" dirty="0">
                <a:solidFill>
                  <a:srgbClr val="275476"/>
                </a:solidFill>
              </a:rPr>
              <a:t>Moment of Zen</a:t>
            </a:r>
          </a:p>
        </p:txBody>
      </p:sp>
      <p:sp>
        <p:nvSpPr>
          <p:cNvPr id="3" name="Content Placeholder 2">
            <a:extLst>
              <a:ext uri="{FF2B5EF4-FFF2-40B4-BE49-F238E27FC236}">
                <a16:creationId xmlns:a16="http://schemas.microsoft.com/office/drawing/2014/main" id="{0680FA81-6658-3611-E861-F257C30DCF80}"/>
              </a:ext>
            </a:extLst>
          </p:cNvPr>
          <p:cNvSpPr>
            <a:spLocks noGrp="1"/>
          </p:cNvSpPr>
          <p:nvPr>
            <p:ph idx="1"/>
          </p:nvPr>
        </p:nvSpPr>
        <p:spPr>
          <a:xfrm>
            <a:off x="138896" y="1825625"/>
            <a:ext cx="11214904" cy="3626051"/>
          </a:xfrm>
        </p:spPr>
        <p:txBody>
          <a:bodyPr>
            <a:normAutofit fontScale="62500" lnSpcReduction="20000"/>
          </a:bodyPr>
          <a:lstStyle/>
          <a:p>
            <a:pPr marL="0" indent="0" algn="ctr">
              <a:buNone/>
            </a:pPr>
            <a:r>
              <a:rPr lang="en-US" sz="4600" dirty="0">
                <a:solidFill>
                  <a:srgbClr val="275476"/>
                </a:solidFill>
                <a:effectLst/>
                <a:latin typeface="URWPalladioL"/>
              </a:rPr>
              <a:t>This study aims to reflect upon the most significant models and theoretical contributions of each of the five most common methods for investigating teaching effectiveness in the current scientific literature.</a:t>
            </a:r>
            <a:endParaRPr lang="en-US" sz="4600" dirty="0">
              <a:solidFill>
                <a:srgbClr val="275476"/>
              </a:solidFill>
              <a:latin typeface="URWPalladioL"/>
            </a:endParaRPr>
          </a:p>
          <a:p>
            <a:pPr marL="0" indent="0" algn="ctr">
              <a:buNone/>
            </a:pPr>
            <a:endParaRPr lang="en-US" sz="4600" dirty="0">
              <a:solidFill>
                <a:srgbClr val="275476"/>
              </a:solidFill>
              <a:latin typeface="URWPalladioL"/>
            </a:endParaRPr>
          </a:p>
          <a:p>
            <a:pPr marL="0" indent="0" algn="ctr">
              <a:buNone/>
            </a:pPr>
            <a:r>
              <a:rPr lang="en-US" sz="4600" dirty="0">
                <a:solidFill>
                  <a:srgbClr val="275476"/>
                </a:solidFill>
                <a:effectLst/>
                <a:latin typeface="URWPalladioL"/>
              </a:rPr>
              <a:t>The results show that the key and most central factor salient in teaching quality is related to the teachers themselves and their training. Thus, any educational model that seeks educational excellence must focus foremost on ensuring care and respect for teaching professionals, beyond economic investment, resource availability, or any other factors. </a:t>
            </a:r>
            <a:endParaRPr lang="en-US" sz="4600" dirty="0">
              <a:solidFill>
                <a:srgbClr val="275476"/>
              </a:solidFill>
            </a:endParaRPr>
          </a:p>
        </p:txBody>
      </p:sp>
      <p:sp>
        <p:nvSpPr>
          <p:cNvPr id="4" name="TextBox 3">
            <a:extLst>
              <a:ext uri="{FF2B5EF4-FFF2-40B4-BE49-F238E27FC236}">
                <a16:creationId xmlns:a16="http://schemas.microsoft.com/office/drawing/2014/main" id="{66D2A022-A794-E649-C54E-F03EFDD50472}"/>
              </a:ext>
            </a:extLst>
          </p:cNvPr>
          <p:cNvSpPr txBox="1"/>
          <p:nvPr/>
        </p:nvSpPr>
        <p:spPr>
          <a:xfrm>
            <a:off x="1747778" y="5451676"/>
            <a:ext cx="9768068" cy="1200329"/>
          </a:xfrm>
          <a:prstGeom prst="rect">
            <a:avLst/>
          </a:prstGeom>
          <a:noFill/>
        </p:spPr>
        <p:txBody>
          <a:bodyPr wrap="square" rtlCol="0">
            <a:spAutoFit/>
          </a:bodyPr>
          <a:lstStyle/>
          <a:p>
            <a:r>
              <a:rPr lang="en-US" sz="1800" dirty="0" err="1">
                <a:solidFill>
                  <a:srgbClr val="275476"/>
                </a:solidFill>
                <a:effectLst/>
                <a:latin typeface="URWPalladioL"/>
              </a:rPr>
              <a:t>Sánchez-Cabrero,R</a:t>
            </a:r>
            <a:r>
              <a:rPr lang="en-US" sz="1800" dirty="0">
                <a:solidFill>
                  <a:srgbClr val="275476"/>
                </a:solidFill>
                <a:effectLst/>
                <a:latin typeface="URWPalladioL"/>
              </a:rPr>
              <a:t>.; </a:t>
            </a:r>
            <a:r>
              <a:rPr lang="en-US" sz="1800" dirty="0" err="1">
                <a:solidFill>
                  <a:srgbClr val="275476"/>
                </a:solidFill>
                <a:effectLst/>
                <a:latin typeface="URWPalladioL"/>
              </a:rPr>
              <a:t>Estrada-Chichón</a:t>
            </a:r>
            <a:r>
              <a:rPr lang="en-US" sz="1800" dirty="0">
                <a:solidFill>
                  <a:srgbClr val="275476"/>
                </a:solidFill>
                <a:effectLst/>
                <a:latin typeface="URWPalladioL"/>
              </a:rPr>
              <a:t>, J.L.; </a:t>
            </a:r>
            <a:r>
              <a:rPr lang="en-US" sz="1800" dirty="0" err="1">
                <a:solidFill>
                  <a:srgbClr val="275476"/>
                </a:solidFill>
                <a:effectLst/>
                <a:latin typeface="URWPalladioL"/>
              </a:rPr>
              <a:t>Abad-Mancheño</a:t>
            </a:r>
            <a:r>
              <a:rPr lang="en-US" sz="1800" dirty="0">
                <a:solidFill>
                  <a:srgbClr val="275476"/>
                </a:solidFill>
                <a:effectLst/>
                <a:latin typeface="URWPalladioL"/>
              </a:rPr>
              <a:t>, A.; </a:t>
            </a:r>
            <a:r>
              <a:rPr lang="en-US" sz="1800" dirty="0" err="1">
                <a:solidFill>
                  <a:srgbClr val="275476"/>
                </a:solidFill>
                <a:effectLst/>
                <a:latin typeface="URWPalladioL"/>
              </a:rPr>
              <a:t>Mañoso-Pacheco</a:t>
            </a:r>
            <a:r>
              <a:rPr lang="en-US" sz="1800" dirty="0">
                <a:solidFill>
                  <a:srgbClr val="275476"/>
                </a:solidFill>
                <a:effectLst/>
                <a:latin typeface="URWPalladioL"/>
              </a:rPr>
              <a:t>, L. Models on Teaching Effectiveness in Current Scientific Literature. </a:t>
            </a:r>
            <a:r>
              <a:rPr lang="en-US" sz="1800" i="1" dirty="0">
                <a:solidFill>
                  <a:srgbClr val="275476"/>
                </a:solidFill>
                <a:effectLst/>
                <a:latin typeface="URWPalladioL"/>
              </a:rPr>
              <a:t>Educ. Sci. </a:t>
            </a:r>
            <a:r>
              <a:rPr lang="en-US" sz="1800" dirty="0">
                <a:solidFill>
                  <a:srgbClr val="275476"/>
                </a:solidFill>
                <a:effectLst/>
                <a:latin typeface="URWPalladioL"/>
              </a:rPr>
              <a:t>2021, </a:t>
            </a:r>
            <a:r>
              <a:rPr lang="en-US" sz="1800" i="1" dirty="0">
                <a:solidFill>
                  <a:srgbClr val="275476"/>
                </a:solidFill>
                <a:effectLst/>
                <a:latin typeface="URWPalladioL"/>
              </a:rPr>
              <a:t>11</a:t>
            </a:r>
            <a:r>
              <a:rPr lang="en-US" sz="1800" dirty="0">
                <a:solidFill>
                  <a:srgbClr val="275476"/>
                </a:solidFill>
                <a:effectLst/>
                <a:latin typeface="URWPalladioL"/>
              </a:rPr>
              <a:t>,409. https://</a:t>
            </a:r>
            <a:r>
              <a:rPr lang="en-US" sz="1800" dirty="0" err="1">
                <a:solidFill>
                  <a:srgbClr val="275476"/>
                </a:solidFill>
                <a:effectLst/>
                <a:latin typeface="URWPalladioL"/>
              </a:rPr>
              <a:t>doi.org</a:t>
            </a:r>
            <a:r>
              <a:rPr lang="en-US" sz="1800" dirty="0">
                <a:solidFill>
                  <a:srgbClr val="275476"/>
                </a:solidFill>
                <a:effectLst/>
                <a:latin typeface="URWPalladioL"/>
              </a:rPr>
              <a:t>/10.3390/ educsci11080409 </a:t>
            </a:r>
            <a:endParaRPr lang="en-US" dirty="0">
              <a:solidFill>
                <a:srgbClr val="275476"/>
              </a:solidFill>
            </a:endParaRPr>
          </a:p>
          <a:p>
            <a:endParaRPr lang="en-US" dirty="0">
              <a:solidFill>
                <a:srgbClr val="275476"/>
              </a:solidFill>
            </a:endParaRPr>
          </a:p>
        </p:txBody>
      </p:sp>
      <p:pic>
        <p:nvPicPr>
          <p:cNvPr id="5" name="Picture 4">
            <a:extLst>
              <a:ext uri="{FF2B5EF4-FFF2-40B4-BE49-F238E27FC236}">
                <a16:creationId xmlns:a16="http://schemas.microsoft.com/office/drawing/2014/main" id="{E2C7E8AB-FE90-E2C6-D8F6-87A484CDE134}"/>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420032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637D-F78E-9F27-1DAD-83E65FC3EFED}"/>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A26771F0-8723-D061-DDA0-CA1A33FDC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389" y="365126"/>
            <a:ext cx="11072554" cy="508802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7F9DB7-8CFB-7CA0-32CB-6BA4E3ED108C}"/>
              </a:ext>
            </a:extLst>
          </p:cNvPr>
          <p:cNvSpPr/>
          <p:nvPr/>
        </p:nvSpPr>
        <p:spPr>
          <a:xfrm>
            <a:off x="322248" y="5832822"/>
            <a:ext cx="11744324" cy="738664"/>
          </a:xfrm>
          <a:prstGeom prst="rect">
            <a:avLst/>
          </a:prstGeom>
        </p:spPr>
        <p:txBody>
          <a:bodyPr wrap="square">
            <a:spAutoFit/>
          </a:bodyPr>
          <a:lstStyle/>
          <a:p>
            <a:pPr lvl="0" eaLnBrk="0" fontAlgn="base" hangingPunct="0">
              <a:spcBef>
                <a:spcPct val="0"/>
              </a:spcBef>
              <a:spcAft>
                <a:spcPct val="0"/>
              </a:spcAft>
            </a:pPr>
            <a:r>
              <a:rPr kumimoji="0" lang="en-US" altLang="en-US" sz="1400" b="1" i="0" u="none" strike="noStrike" cap="none" normalizeH="0" baseline="0" dirty="0">
                <a:ln>
                  <a:noFill/>
                </a:ln>
                <a:solidFill>
                  <a:srgbClr val="020202"/>
                </a:solidFill>
                <a:effectLst/>
                <a:latin typeface="MuseoSans"/>
              </a:rPr>
              <a:t>Twenty Years’ Development of Teacher Identity Research: A Bibliometric Analysis</a:t>
            </a:r>
          </a:p>
          <a:p>
            <a:pPr lvl="0" eaLnBrk="0" fontAlgn="base" hangingPunct="0">
              <a:spcBef>
                <a:spcPct val="0"/>
              </a:spcBef>
              <a:spcAft>
                <a:spcPct val="0"/>
              </a:spcAft>
            </a:pPr>
            <a:r>
              <a:rPr kumimoji="0" lang="en-US" altLang="en-US" sz="1400" b="1" i="0" u="none" strike="noStrike" cap="none" normalizeH="0" baseline="0" dirty="0">
                <a:ln>
                  <a:noFill/>
                </a:ln>
                <a:solidFill>
                  <a:srgbClr val="020202"/>
                </a:solidFill>
                <a:effectLst/>
                <a:latin typeface="MuseoSans"/>
              </a:rPr>
              <a:t>  </a:t>
            </a:r>
            <a:r>
              <a:rPr kumimoji="0" lang="en-US" altLang="en-US" sz="1400" b="1" i="0" u="none" strike="noStrike" cap="none" normalizeH="0" baseline="0" dirty="0">
                <a:ln>
                  <a:noFill/>
                </a:ln>
                <a:solidFill>
                  <a:srgbClr val="020202"/>
                </a:solidFill>
                <a:effectLst/>
                <a:latin typeface="MuseoSans"/>
                <a:hlinkClick r:id="rId3"/>
              </a:rPr>
              <a:t>Yunyun Zhang</a:t>
            </a:r>
            <a:r>
              <a:rPr kumimoji="0" lang="en-US" altLang="en-US" sz="1400" b="1" i="0" u="none" strike="noStrike" cap="none" normalizeH="0" baseline="0" dirty="0">
                <a:ln>
                  <a:noFill/>
                </a:ln>
                <a:solidFill>
                  <a:srgbClr val="020202"/>
                </a:solidFill>
                <a:effectLst/>
                <a:latin typeface="MuseoSans"/>
              </a:rPr>
              <a:t> and   </a:t>
            </a:r>
            <a:r>
              <a:rPr kumimoji="0" lang="en-US" altLang="en-US" sz="1400" b="1" i="0" u="none" strike="noStrike" cap="none" normalizeH="0" baseline="0" dirty="0">
                <a:ln>
                  <a:noFill/>
                </a:ln>
                <a:solidFill>
                  <a:srgbClr val="020202"/>
                </a:solidFill>
                <a:effectLst/>
                <a:latin typeface="MuseoSans"/>
                <a:hlinkClick r:id="rId4"/>
              </a:rPr>
              <a:t>Ping Wang</a:t>
            </a:r>
            <a:r>
              <a:rPr kumimoji="0" lang="en-US" altLang="en-US" sz="1400" b="0" i="0" u="none" strike="noStrike" cap="none" normalizeH="0" baseline="30000" dirty="0">
                <a:ln>
                  <a:noFill/>
                </a:ln>
                <a:solidFill>
                  <a:srgbClr val="020202"/>
                </a:solidFill>
                <a:effectLst/>
                <a:latin typeface="MuseoSans"/>
              </a:rPr>
              <a:t>*</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lang="en-US" altLang="en-US" sz="1400" dirty="0">
                <a:solidFill>
                  <a:srgbClr val="020202"/>
                </a:solidFill>
                <a:latin typeface="MuseoSans"/>
              </a:rPr>
              <a:t>School of Foreign Languages, Jiangsu University of Science and Technology, Zhenjiang, China</a:t>
            </a:r>
          </a:p>
        </p:txBody>
      </p:sp>
      <p:pic>
        <p:nvPicPr>
          <p:cNvPr id="5" name="Picture 4">
            <a:extLst>
              <a:ext uri="{FF2B5EF4-FFF2-40B4-BE49-F238E27FC236}">
                <a16:creationId xmlns:a16="http://schemas.microsoft.com/office/drawing/2014/main" id="{4E34D729-A8D7-2106-5B3B-00671537A592}"/>
              </a:ext>
            </a:extLst>
          </p:cNvPr>
          <p:cNvPicPr>
            <a:picLocks noChangeAspect="1"/>
          </p:cNvPicPr>
          <p:nvPr/>
        </p:nvPicPr>
        <p:blipFill>
          <a:blip r:embed="rId5"/>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061736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B82A-B13A-03EF-CF36-29FB510D2F1A}"/>
              </a:ext>
            </a:extLst>
          </p:cNvPr>
          <p:cNvSpPr>
            <a:spLocks noGrp="1"/>
          </p:cNvSpPr>
          <p:nvPr>
            <p:ph type="title"/>
          </p:nvPr>
        </p:nvSpPr>
        <p:spPr/>
        <p:txBody>
          <a:bodyPr/>
          <a:lstStyle/>
          <a:p>
            <a:r>
              <a:rPr lang="en-US" dirty="0">
                <a:solidFill>
                  <a:srgbClr val="275476"/>
                </a:solidFill>
              </a:rPr>
              <a:t>So…………..</a:t>
            </a:r>
          </a:p>
        </p:txBody>
      </p:sp>
      <p:sp>
        <p:nvSpPr>
          <p:cNvPr id="3" name="Content Placeholder 2">
            <a:extLst>
              <a:ext uri="{FF2B5EF4-FFF2-40B4-BE49-F238E27FC236}">
                <a16:creationId xmlns:a16="http://schemas.microsoft.com/office/drawing/2014/main" id="{411169AC-7612-2C25-9C23-0AD8F27CFD0F}"/>
              </a:ext>
            </a:extLst>
          </p:cNvPr>
          <p:cNvSpPr>
            <a:spLocks noGrp="1"/>
          </p:cNvSpPr>
          <p:nvPr>
            <p:ph idx="1"/>
          </p:nvPr>
        </p:nvSpPr>
        <p:spPr/>
        <p:txBody>
          <a:bodyPr/>
          <a:lstStyle/>
          <a:p>
            <a:pPr marL="0" indent="0">
              <a:buNone/>
            </a:pPr>
            <a:r>
              <a:rPr lang="en-US" dirty="0">
                <a:solidFill>
                  <a:srgbClr val="275476"/>
                </a:solidFill>
              </a:rPr>
              <a:t>If the center of effective teaching is the teacher…..</a:t>
            </a:r>
          </a:p>
          <a:p>
            <a:pPr marL="0" indent="0">
              <a:buNone/>
            </a:pPr>
            <a:endParaRPr lang="en-US" dirty="0">
              <a:solidFill>
                <a:srgbClr val="275476"/>
              </a:solidFill>
            </a:endParaRPr>
          </a:p>
          <a:p>
            <a:pPr marL="0" indent="0">
              <a:buNone/>
            </a:pPr>
            <a:r>
              <a:rPr lang="en-US" dirty="0">
                <a:solidFill>
                  <a:srgbClr val="275476"/>
                </a:solidFill>
              </a:rPr>
              <a:t>Then it is truly essential that we get to know the teacher’s identity…..</a:t>
            </a:r>
          </a:p>
          <a:p>
            <a:pPr marL="0" indent="0">
              <a:buNone/>
            </a:pPr>
            <a:endParaRPr lang="en-US" dirty="0">
              <a:solidFill>
                <a:srgbClr val="275476"/>
              </a:solidFill>
            </a:endParaRPr>
          </a:p>
          <a:p>
            <a:pPr marL="0" indent="0">
              <a:buNone/>
            </a:pPr>
            <a:r>
              <a:rPr lang="en-US" dirty="0">
                <a:solidFill>
                  <a:srgbClr val="275476"/>
                </a:solidFill>
              </a:rPr>
              <a:t>But, does the teacher even know?</a:t>
            </a:r>
          </a:p>
          <a:p>
            <a:pPr marL="0" indent="0">
              <a:buNone/>
            </a:pPr>
            <a:endParaRPr lang="en-US" dirty="0">
              <a:solidFill>
                <a:srgbClr val="275476"/>
              </a:solidFill>
            </a:endParaRPr>
          </a:p>
          <a:p>
            <a:pPr marL="0" indent="0">
              <a:buNone/>
            </a:pPr>
            <a:r>
              <a:rPr lang="en-US" dirty="0">
                <a:solidFill>
                  <a:srgbClr val="275476"/>
                </a:solidFill>
              </a:rPr>
              <a:t>And if they do, how can they explain it how it matters?</a:t>
            </a:r>
          </a:p>
          <a:p>
            <a:pPr marL="0" indent="0">
              <a:buNone/>
            </a:pPr>
            <a:endParaRPr lang="en-US" dirty="0">
              <a:solidFill>
                <a:srgbClr val="275476"/>
              </a:solidFill>
            </a:endParaRPr>
          </a:p>
          <a:p>
            <a:pPr marL="0" indent="0">
              <a:buNone/>
            </a:pPr>
            <a:endParaRPr lang="en-US" dirty="0">
              <a:solidFill>
                <a:srgbClr val="275476"/>
              </a:solidFill>
            </a:endParaRPr>
          </a:p>
        </p:txBody>
      </p:sp>
      <p:pic>
        <p:nvPicPr>
          <p:cNvPr id="4" name="Picture 3">
            <a:extLst>
              <a:ext uri="{FF2B5EF4-FFF2-40B4-BE49-F238E27FC236}">
                <a16:creationId xmlns:a16="http://schemas.microsoft.com/office/drawing/2014/main" id="{BBF3D8A8-6F15-9212-9E7C-142E7CDA60DB}"/>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91218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2266-CE17-3227-B21F-EB67F196453D}"/>
              </a:ext>
            </a:extLst>
          </p:cNvPr>
          <p:cNvSpPr>
            <a:spLocks noGrp="1"/>
          </p:cNvSpPr>
          <p:nvPr>
            <p:ph type="title"/>
          </p:nvPr>
        </p:nvSpPr>
        <p:spPr/>
        <p:txBody>
          <a:bodyPr/>
          <a:lstStyle/>
          <a:p>
            <a:r>
              <a:rPr lang="en-US" dirty="0">
                <a:solidFill>
                  <a:srgbClr val="275476"/>
                </a:solidFill>
              </a:rPr>
              <a:t>Currently</a:t>
            </a:r>
          </a:p>
        </p:txBody>
      </p:sp>
      <p:sp>
        <p:nvSpPr>
          <p:cNvPr id="3" name="Content Placeholder 2">
            <a:extLst>
              <a:ext uri="{FF2B5EF4-FFF2-40B4-BE49-F238E27FC236}">
                <a16:creationId xmlns:a16="http://schemas.microsoft.com/office/drawing/2014/main" id="{33ED2556-A6CE-1C9D-3DBB-6C97079E96E1}"/>
              </a:ext>
            </a:extLst>
          </p:cNvPr>
          <p:cNvSpPr>
            <a:spLocks noGrp="1"/>
          </p:cNvSpPr>
          <p:nvPr>
            <p:ph idx="1"/>
          </p:nvPr>
        </p:nvSpPr>
        <p:spPr>
          <a:xfrm>
            <a:off x="838200" y="3266767"/>
            <a:ext cx="10515600" cy="991317"/>
          </a:xfrm>
        </p:spPr>
        <p:txBody>
          <a:bodyPr>
            <a:noAutofit/>
          </a:bodyPr>
          <a:lstStyle/>
          <a:p>
            <a:pPr marL="0" indent="0" algn="ctr">
              <a:buNone/>
            </a:pPr>
            <a:r>
              <a:rPr lang="en-US" sz="4000" dirty="0">
                <a:solidFill>
                  <a:srgbClr val="275476"/>
                </a:solidFill>
              </a:rPr>
              <a:t>Trying to solve all the world’s problems</a:t>
            </a:r>
          </a:p>
        </p:txBody>
      </p:sp>
      <p:pic>
        <p:nvPicPr>
          <p:cNvPr id="4" name="Picture 3">
            <a:extLst>
              <a:ext uri="{FF2B5EF4-FFF2-40B4-BE49-F238E27FC236}">
                <a16:creationId xmlns:a16="http://schemas.microsoft.com/office/drawing/2014/main" id="{5CB7288B-3B32-802F-7062-3EF0D5C1B8B9}"/>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284262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53B0-29F0-0F0C-0B10-82133103B870}"/>
              </a:ext>
            </a:extLst>
          </p:cNvPr>
          <p:cNvSpPr>
            <a:spLocks noGrp="1"/>
          </p:cNvSpPr>
          <p:nvPr>
            <p:ph type="title"/>
          </p:nvPr>
        </p:nvSpPr>
        <p:spPr>
          <a:xfrm>
            <a:off x="3550674" y="1958423"/>
            <a:ext cx="5563830" cy="1325563"/>
          </a:xfrm>
          <a:ln w="25400">
            <a:solidFill>
              <a:srgbClr val="275476"/>
            </a:solidFill>
          </a:ln>
        </p:spPr>
        <p:txBody>
          <a:bodyPr>
            <a:normAutofit/>
          </a:bodyPr>
          <a:lstStyle/>
          <a:p>
            <a:r>
              <a:rPr lang="en-US" sz="3600" dirty="0">
                <a:solidFill>
                  <a:srgbClr val="275476"/>
                </a:solidFill>
              </a:rPr>
              <a:t>What is a teacher identity?</a:t>
            </a:r>
          </a:p>
        </p:txBody>
      </p:sp>
      <p:sp>
        <p:nvSpPr>
          <p:cNvPr id="4" name="TextBox 3">
            <a:extLst>
              <a:ext uri="{FF2B5EF4-FFF2-40B4-BE49-F238E27FC236}">
                <a16:creationId xmlns:a16="http://schemas.microsoft.com/office/drawing/2014/main" id="{92E8A334-7968-F20B-53C4-513BB5E89C5B}"/>
              </a:ext>
            </a:extLst>
          </p:cNvPr>
          <p:cNvSpPr txBox="1"/>
          <p:nvPr/>
        </p:nvSpPr>
        <p:spPr>
          <a:xfrm>
            <a:off x="775694" y="5983311"/>
            <a:ext cx="9002486" cy="738664"/>
          </a:xfrm>
          <a:prstGeom prst="rect">
            <a:avLst/>
          </a:prstGeom>
          <a:noFill/>
        </p:spPr>
        <p:txBody>
          <a:bodyPr wrap="square" rtlCol="0">
            <a:spAutoFit/>
          </a:bodyPr>
          <a:lstStyle/>
          <a:p>
            <a:r>
              <a:rPr lang="en-US" sz="1400" i="0" u="none" strike="noStrike" dirty="0">
                <a:solidFill>
                  <a:srgbClr val="275476"/>
                </a:solidFill>
                <a:effectLst/>
                <a:latin typeface="NexusSans"/>
              </a:rPr>
              <a:t>FadieHanna</a:t>
            </a:r>
            <a:r>
              <a:rPr lang="en-US" sz="1400" i="0" u="none" strike="noStrike" baseline="30000" dirty="0">
                <a:solidFill>
                  <a:srgbClr val="275476"/>
                </a:solidFill>
                <a:effectLst/>
                <a:latin typeface="NexusSans"/>
              </a:rPr>
              <a:t>ab</a:t>
            </a:r>
            <a:r>
              <a:rPr lang="en-US" sz="1400" i="0" u="none" strike="noStrike" dirty="0">
                <a:solidFill>
                  <a:srgbClr val="275476"/>
                </a:solidFill>
                <a:effectLst/>
                <a:latin typeface="NexusSans"/>
              </a:rPr>
              <a:t>RonOostdam</a:t>
            </a:r>
            <a:r>
              <a:rPr lang="en-US" sz="1400" i="0" u="none" strike="noStrike" baseline="30000" dirty="0">
                <a:solidFill>
                  <a:srgbClr val="275476"/>
                </a:solidFill>
                <a:effectLst/>
                <a:latin typeface="NexusSans"/>
              </a:rPr>
              <a:t>ab</a:t>
            </a:r>
            <a:r>
              <a:rPr lang="en-US" sz="1400" i="0" u="none" strike="noStrike" dirty="0">
                <a:solidFill>
                  <a:srgbClr val="275476"/>
                </a:solidFill>
                <a:effectLst/>
                <a:latin typeface="NexusSans"/>
              </a:rPr>
              <a:t>Sabine E.Severiens</a:t>
            </a:r>
            <a:r>
              <a:rPr lang="en-US" sz="1400" i="0" u="none" strike="noStrike" baseline="30000" dirty="0">
                <a:solidFill>
                  <a:srgbClr val="275476"/>
                </a:solidFill>
                <a:effectLst/>
                <a:latin typeface="NexusSans"/>
              </a:rPr>
              <a:t>c</a:t>
            </a:r>
            <a:r>
              <a:rPr lang="en-US" sz="1400" i="0" u="none" strike="noStrike" dirty="0">
                <a:solidFill>
                  <a:srgbClr val="275476"/>
                </a:solidFill>
                <a:effectLst/>
                <a:latin typeface="NexusSans"/>
              </a:rPr>
              <a:t>Bonne J.H.Zijlstra</a:t>
            </a:r>
            <a:r>
              <a:rPr lang="en-US" sz="1400" i="0" u="none" strike="noStrike" baseline="30000" dirty="0">
                <a:solidFill>
                  <a:srgbClr val="275476"/>
                </a:solidFill>
                <a:effectLst/>
                <a:latin typeface="NexusSans"/>
              </a:rPr>
              <a:t>a</a:t>
            </a:r>
            <a:endParaRPr lang="en-US" sz="1400" i="0" dirty="0">
              <a:solidFill>
                <a:srgbClr val="275476"/>
              </a:solidFill>
              <a:effectLst/>
              <a:latin typeface="NexusSans"/>
            </a:endParaRPr>
          </a:p>
          <a:p>
            <a:r>
              <a:rPr lang="en-US" sz="1400" i="0" dirty="0">
                <a:solidFill>
                  <a:srgbClr val="275476"/>
                </a:solidFill>
                <a:effectLst/>
                <a:latin typeface="NexusSerif"/>
              </a:rPr>
              <a:t>Domains of teacher identity: A review of quantitative measurement instruments. </a:t>
            </a:r>
            <a:r>
              <a:rPr lang="en-US" sz="1400" i="0" u="none" strike="noStrike" dirty="0">
                <a:solidFill>
                  <a:srgbClr val="275476"/>
                </a:solidFill>
                <a:effectLst/>
                <a:latin typeface="NexusSans"/>
              </a:rPr>
              <a:t>Educational Research Review</a:t>
            </a:r>
            <a:r>
              <a:rPr lang="en-US" sz="1400" dirty="0">
                <a:solidFill>
                  <a:srgbClr val="275476"/>
                </a:solidFill>
                <a:latin typeface="NexusSans"/>
              </a:rPr>
              <a:t>, </a:t>
            </a:r>
            <a:r>
              <a:rPr lang="en-US" sz="1400" i="0" u="none" strike="noStrike" dirty="0">
                <a:solidFill>
                  <a:srgbClr val="275476"/>
                </a:solidFill>
                <a:effectLst/>
                <a:latin typeface="NexusSans"/>
              </a:rPr>
              <a:t>Volume 27</a:t>
            </a:r>
            <a:r>
              <a:rPr lang="en-US" sz="1400" i="0" dirty="0">
                <a:solidFill>
                  <a:srgbClr val="275476"/>
                </a:solidFill>
                <a:effectLst/>
                <a:latin typeface="NexusSans"/>
              </a:rPr>
              <a:t>, June 2019, Pages 15-27</a:t>
            </a:r>
            <a:endParaRPr lang="en-US" sz="1400" i="0" dirty="0">
              <a:solidFill>
                <a:srgbClr val="275476"/>
              </a:solidFill>
              <a:effectLst/>
              <a:latin typeface="NexusSerif"/>
            </a:endParaRPr>
          </a:p>
        </p:txBody>
      </p:sp>
      <p:pic>
        <p:nvPicPr>
          <p:cNvPr id="5" name="Picture 4">
            <a:extLst>
              <a:ext uri="{FF2B5EF4-FFF2-40B4-BE49-F238E27FC236}">
                <a16:creationId xmlns:a16="http://schemas.microsoft.com/office/drawing/2014/main" id="{23BC185C-A3D1-F344-1392-B157F03F84F7}"/>
              </a:ext>
            </a:extLst>
          </p:cNvPr>
          <p:cNvPicPr>
            <a:picLocks noChangeAspect="1"/>
          </p:cNvPicPr>
          <p:nvPr/>
        </p:nvPicPr>
        <p:blipFill>
          <a:blip r:embed="rId2"/>
          <a:stretch>
            <a:fillRect/>
          </a:stretch>
        </p:blipFill>
        <p:spPr>
          <a:xfrm>
            <a:off x="10210472" y="6172200"/>
            <a:ext cx="1981527" cy="619227"/>
          </a:xfrm>
          <a:prstGeom prst="rect">
            <a:avLst/>
          </a:prstGeom>
        </p:spPr>
      </p:pic>
      <p:sp>
        <p:nvSpPr>
          <p:cNvPr id="7" name="TextBox 6">
            <a:extLst>
              <a:ext uri="{FF2B5EF4-FFF2-40B4-BE49-F238E27FC236}">
                <a16:creationId xmlns:a16="http://schemas.microsoft.com/office/drawing/2014/main" id="{FA1DD4D8-CEC5-AAD2-AE6B-FD5E042DA5F8}"/>
              </a:ext>
            </a:extLst>
          </p:cNvPr>
          <p:cNvSpPr txBox="1"/>
          <p:nvPr/>
        </p:nvSpPr>
        <p:spPr>
          <a:xfrm>
            <a:off x="5287297" y="497668"/>
            <a:ext cx="2090586" cy="523220"/>
          </a:xfrm>
          <a:prstGeom prst="rect">
            <a:avLst/>
          </a:prstGeom>
          <a:noFill/>
          <a:ln w="25400">
            <a:solidFill>
              <a:schemeClr val="accent1">
                <a:shade val="50000"/>
              </a:schemeClr>
            </a:solidFill>
          </a:ln>
        </p:spPr>
        <p:txBody>
          <a:bodyPr wrap="square">
            <a:spAutoFit/>
          </a:bodyPr>
          <a:lstStyle/>
          <a:p>
            <a:pPr algn="ctr"/>
            <a:r>
              <a:rPr lang="en-US" sz="2800" b="0" i="0" dirty="0">
                <a:solidFill>
                  <a:srgbClr val="275476"/>
                </a:solidFill>
                <a:effectLst/>
                <a:latin typeface="NexusSerif"/>
              </a:rPr>
              <a:t>Self-image</a:t>
            </a:r>
          </a:p>
        </p:txBody>
      </p:sp>
      <p:sp>
        <p:nvSpPr>
          <p:cNvPr id="9" name="TextBox 8">
            <a:extLst>
              <a:ext uri="{FF2B5EF4-FFF2-40B4-BE49-F238E27FC236}">
                <a16:creationId xmlns:a16="http://schemas.microsoft.com/office/drawing/2014/main" id="{1B28C50E-80DE-9958-5E5D-3FBF3DF26234}"/>
              </a:ext>
            </a:extLst>
          </p:cNvPr>
          <p:cNvSpPr txBox="1"/>
          <p:nvPr/>
        </p:nvSpPr>
        <p:spPr>
          <a:xfrm>
            <a:off x="9589363" y="4040648"/>
            <a:ext cx="1981526" cy="523220"/>
          </a:xfrm>
          <a:prstGeom prst="rect">
            <a:avLst/>
          </a:prstGeom>
          <a:noFill/>
          <a:ln w="25400">
            <a:solidFill>
              <a:schemeClr val="accent1">
                <a:shade val="50000"/>
              </a:schemeClr>
            </a:solidFill>
          </a:ln>
        </p:spPr>
        <p:txBody>
          <a:bodyPr wrap="square">
            <a:spAutoFit/>
          </a:bodyPr>
          <a:lstStyle/>
          <a:p>
            <a:pPr algn="ctr"/>
            <a:r>
              <a:rPr lang="en-US" sz="2800" b="0" i="0" dirty="0">
                <a:solidFill>
                  <a:srgbClr val="275476"/>
                </a:solidFill>
                <a:effectLst/>
                <a:latin typeface="NexusSerif"/>
              </a:rPr>
              <a:t>Self-efficacy</a:t>
            </a:r>
          </a:p>
        </p:txBody>
      </p:sp>
      <p:sp>
        <p:nvSpPr>
          <p:cNvPr id="11" name="TextBox 10">
            <a:extLst>
              <a:ext uri="{FF2B5EF4-FFF2-40B4-BE49-F238E27FC236}">
                <a16:creationId xmlns:a16="http://schemas.microsoft.com/office/drawing/2014/main" id="{28ED3431-DD27-2C93-6E3C-67BB5BA11093}"/>
              </a:ext>
            </a:extLst>
          </p:cNvPr>
          <p:cNvSpPr txBox="1"/>
          <p:nvPr/>
        </p:nvSpPr>
        <p:spPr>
          <a:xfrm>
            <a:off x="545073" y="4178277"/>
            <a:ext cx="2133602" cy="523220"/>
          </a:xfrm>
          <a:prstGeom prst="rect">
            <a:avLst/>
          </a:prstGeom>
          <a:noFill/>
          <a:ln w="25400">
            <a:solidFill>
              <a:schemeClr val="accent1">
                <a:shade val="50000"/>
              </a:schemeClr>
            </a:solidFill>
          </a:ln>
        </p:spPr>
        <p:txBody>
          <a:bodyPr wrap="square">
            <a:spAutoFit/>
          </a:bodyPr>
          <a:lstStyle/>
          <a:p>
            <a:pPr algn="ctr"/>
            <a:r>
              <a:rPr lang="en-US" sz="2800" b="0" i="0" dirty="0">
                <a:solidFill>
                  <a:srgbClr val="275476"/>
                </a:solidFill>
                <a:effectLst/>
                <a:latin typeface="NexusSerif"/>
              </a:rPr>
              <a:t>Commitment</a:t>
            </a:r>
          </a:p>
        </p:txBody>
      </p:sp>
      <p:sp>
        <p:nvSpPr>
          <p:cNvPr id="13" name="TextBox 12">
            <a:extLst>
              <a:ext uri="{FF2B5EF4-FFF2-40B4-BE49-F238E27FC236}">
                <a16:creationId xmlns:a16="http://schemas.microsoft.com/office/drawing/2014/main" id="{D9AF7340-22B2-108A-E025-187177426172}"/>
              </a:ext>
            </a:extLst>
          </p:cNvPr>
          <p:cNvSpPr txBox="1"/>
          <p:nvPr/>
        </p:nvSpPr>
        <p:spPr>
          <a:xfrm>
            <a:off x="5169311" y="4330684"/>
            <a:ext cx="2326557" cy="523220"/>
          </a:xfrm>
          <a:prstGeom prst="rect">
            <a:avLst/>
          </a:prstGeom>
          <a:noFill/>
          <a:ln w="25400">
            <a:solidFill>
              <a:schemeClr val="accent1">
                <a:shade val="50000"/>
              </a:schemeClr>
            </a:solidFill>
          </a:ln>
        </p:spPr>
        <p:txBody>
          <a:bodyPr wrap="square">
            <a:spAutoFit/>
          </a:bodyPr>
          <a:lstStyle/>
          <a:p>
            <a:pPr algn="ctr"/>
            <a:r>
              <a:rPr lang="en-US" sz="2800" b="0" i="0" dirty="0">
                <a:solidFill>
                  <a:srgbClr val="275476"/>
                </a:solidFill>
                <a:effectLst/>
                <a:latin typeface="NexusSerif"/>
              </a:rPr>
              <a:t>Motivation</a:t>
            </a:r>
          </a:p>
        </p:txBody>
      </p:sp>
      <p:sp>
        <p:nvSpPr>
          <p:cNvPr id="15" name="TextBox 14">
            <a:extLst>
              <a:ext uri="{FF2B5EF4-FFF2-40B4-BE49-F238E27FC236}">
                <a16:creationId xmlns:a16="http://schemas.microsoft.com/office/drawing/2014/main" id="{68D7377F-44AB-825B-3A58-356EE60F222F}"/>
              </a:ext>
            </a:extLst>
          </p:cNvPr>
          <p:cNvSpPr txBox="1"/>
          <p:nvPr/>
        </p:nvSpPr>
        <p:spPr>
          <a:xfrm>
            <a:off x="9114505" y="697661"/>
            <a:ext cx="2654704" cy="523220"/>
          </a:xfrm>
          <a:prstGeom prst="rect">
            <a:avLst/>
          </a:prstGeom>
          <a:noFill/>
          <a:ln w="25400">
            <a:solidFill>
              <a:schemeClr val="accent1">
                <a:shade val="50000"/>
              </a:schemeClr>
            </a:solidFill>
          </a:ln>
        </p:spPr>
        <p:txBody>
          <a:bodyPr wrap="square">
            <a:spAutoFit/>
          </a:bodyPr>
          <a:lstStyle/>
          <a:p>
            <a:pPr algn="ctr"/>
            <a:r>
              <a:rPr lang="en-US" sz="2800" b="0" i="0" dirty="0">
                <a:solidFill>
                  <a:srgbClr val="275476"/>
                </a:solidFill>
                <a:effectLst/>
                <a:latin typeface="NexusSerif"/>
              </a:rPr>
              <a:t>Task-perception</a:t>
            </a:r>
          </a:p>
        </p:txBody>
      </p:sp>
      <p:sp>
        <p:nvSpPr>
          <p:cNvPr id="17" name="TextBox 16">
            <a:extLst>
              <a:ext uri="{FF2B5EF4-FFF2-40B4-BE49-F238E27FC236}">
                <a16:creationId xmlns:a16="http://schemas.microsoft.com/office/drawing/2014/main" id="{6B0C69B3-F077-29D2-B7A9-B36E95F54278}"/>
              </a:ext>
            </a:extLst>
          </p:cNvPr>
          <p:cNvSpPr txBox="1"/>
          <p:nvPr/>
        </p:nvSpPr>
        <p:spPr>
          <a:xfrm>
            <a:off x="530943" y="697661"/>
            <a:ext cx="2551467" cy="523220"/>
          </a:xfrm>
          <a:prstGeom prst="rect">
            <a:avLst/>
          </a:prstGeom>
          <a:noFill/>
          <a:ln w="25400">
            <a:solidFill>
              <a:schemeClr val="accent1">
                <a:shade val="50000"/>
              </a:schemeClr>
            </a:solidFill>
          </a:ln>
        </p:spPr>
        <p:txBody>
          <a:bodyPr wrap="square">
            <a:spAutoFit/>
          </a:bodyPr>
          <a:lstStyle/>
          <a:p>
            <a:pPr algn="ctr"/>
            <a:r>
              <a:rPr lang="en-US" sz="2800" b="0" i="0" dirty="0">
                <a:solidFill>
                  <a:srgbClr val="275476"/>
                </a:solidFill>
                <a:effectLst/>
                <a:latin typeface="NexusSerif"/>
              </a:rPr>
              <a:t>Job-satisfaction</a:t>
            </a:r>
            <a:endParaRPr lang="en-US" sz="2800" dirty="0">
              <a:solidFill>
                <a:srgbClr val="275476"/>
              </a:solidFill>
            </a:endParaRPr>
          </a:p>
        </p:txBody>
      </p:sp>
      <p:cxnSp>
        <p:nvCxnSpPr>
          <p:cNvPr id="21" name="Straight Connector 20">
            <a:extLst>
              <a:ext uri="{FF2B5EF4-FFF2-40B4-BE49-F238E27FC236}">
                <a16:creationId xmlns:a16="http://schemas.microsoft.com/office/drawing/2014/main" id="{2A4DEBEA-3D88-5C6B-D48F-36FBF72E6EEB}"/>
              </a:ext>
            </a:extLst>
          </p:cNvPr>
          <p:cNvCxnSpPr>
            <a:cxnSpLocks/>
            <a:stCxn id="17" idx="2"/>
            <a:endCxn id="2" idx="1"/>
          </p:cNvCxnSpPr>
          <p:nvPr/>
        </p:nvCxnSpPr>
        <p:spPr>
          <a:xfrm>
            <a:off x="1806677" y="1220881"/>
            <a:ext cx="1743997" cy="1400324"/>
          </a:xfrm>
          <a:prstGeom prst="line">
            <a:avLst/>
          </a:prstGeom>
          <a:ln w="25400">
            <a:solidFill>
              <a:srgbClr val="27547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81B9C2-2D08-16AC-208F-FBD604F55130}"/>
              </a:ext>
            </a:extLst>
          </p:cNvPr>
          <p:cNvCxnSpPr>
            <a:cxnSpLocks/>
            <a:stCxn id="7" idx="2"/>
            <a:endCxn id="2" idx="0"/>
          </p:cNvCxnSpPr>
          <p:nvPr/>
        </p:nvCxnSpPr>
        <p:spPr>
          <a:xfrm flipH="1">
            <a:off x="6332589" y="1020888"/>
            <a:ext cx="1" cy="937535"/>
          </a:xfrm>
          <a:prstGeom prst="line">
            <a:avLst/>
          </a:prstGeom>
          <a:ln w="25400">
            <a:solidFill>
              <a:srgbClr val="27547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D89E60-913E-B26C-416C-2AA8028140CA}"/>
              </a:ext>
            </a:extLst>
          </p:cNvPr>
          <p:cNvCxnSpPr>
            <a:cxnSpLocks/>
            <a:stCxn id="15" idx="2"/>
            <a:endCxn id="2" idx="3"/>
          </p:cNvCxnSpPr>
          <p:nvPr/>
        </p:nvCxnSpPr>
        <p:spPr>
          <a:xfrm flipH="1">
            <a:off x="9114504" y="1220881"/>
            <a:ext cx="1327353" cy="1400324"/>
          </a:xfrm>
          <a:prstGeom prst="line">
            <a:avLst/>
          </a:prstGeom>
          <a:ln w="19050">
            <a:solidFill>
              <a:srgbClr val="27547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3CEF9A-73EE-17C7-D867-31CFD336051A}"/>
              </a:ext>
            </a:extLst>
          </p:cNvPr>
          <p:cNvCxnSpPr>
            <a:cxnSpLocks/>
            <a:stCxn id="9" idx="0"/>
            <a:endCxn id="2" idx="3"/>
          </p:cNvCxnSpPr>
          <p:nvPr/>
        </p:nvCxnSpPr>
        <p:spPr>
          <a:xfrm flipH="1" flipV="1">
            <a:off x="9114504" y="2621205"/>
            <a:ext cx="1465622" cy="1419443"/>
          </a:xfrm>
          <a:prstGeom prst="line">
            <a:avLst/>
          </a:prstGeom>
          <a:ln w="25400">
            <a:solidFill>
              <a:srgbClr val="27547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A3E517E-688D-DB78-36C3-9FB4610A373F}"/>
              </a:ext>
            </a:extLst>
          </p:cNvPr>
          <p:cNvCxnSpPr>
            <a:cxnSpLocks/>
            <a:stCxn id="2" idx="2"/>
            <a:endCxn id="13" idx="0"/>
          </p:cNvCxnSpPr>
          <p:nvPr/>
        </p:nvCxnSpPr>
        <p:spPr>
          <a:xfrm>
            <a:off x="6332589" y="3283986"/>
            <a:ext cx="1" cy="1046698"/>
          </a:xfrm>
          <a:prstGeom prst="line">
            <a:avLst/>
          </a:prstGeom>
          <a:ln w="25400">
            <a:solidFill>
              <a:srgbClr val="27547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5786F-CE9A-5A2D-9E31-16271C056D68}"/>
              </a:ext>
            </a:extLst>
          </p:cNvPr>
          <p:cNvCxnSpPr>
            <a:cxnSpLocks/>
            <a:stCxn id="2" idx="1"/>
            <a:endCxn id="11" idx="0"/>
          </p:cNvCxnSpPr>
          <p:nvPr/>
        </p:nvCxnSpPr>
        <p:spPr>
          <a:xfrm flipH="1">
            <a:off x="1611874" y="2621205"/>
            <a:ext cx="1938800" cy="1557072"/>
          </a:xfrm>
          <a:prstGeom prst="line">
            <a:avLst/>
          </a:prstGeom>
          <a:ln w="25400">
            <a:solidFill>
              <a:srgbClr val="2754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191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13AE-CFEF-5689-79D6-844019D2AFDF}"/>
              </a:ext>
            </a:extLst>
          </p:cNvPr>
          <p:cNvSpPr>
            <a:spLocks noGrp="1"/>
          </p:cNvSpPr>
          <p:nvPr>
            <p:ph type="title"/>
          </p:nvPr>
        </p:nvSpPr>
        <p:spPr/>
        <p:txBody>
          <a:bodyPr/>
          <a:lstStyle/>
          <a:p>
            <a:r>
              <a:rPr lang="en-US" dirty="0">
                <a:solidFill>
                  <a:srgbClr val="275476"/>
                </a:solidFill>
              </a:rPr>
              <a:t>Identity is an Emotional Phenomenon</a:t>
            </a:r>
          </a:p>
        </p:txBody>
      </p:sp>
      <p:sp>
        <p:nvSpPr>
          <p:cNvPr id="3" name="Content Placeholder 2">
            <a:extLst>
              <a:ext uri="{FF2B5EF4-FFF2-40B4-BE49-F238E27FC236}">
                <a16:creationId xmlns:a16="http://schemas.microsoft.com/office/drawing/2014/main" id="{34A03B73-5749-0D5B-A271-E7322E48B9E2}"/>
              </a:ext>
            </a:extLst>
          </p:cNvPr>
          <p:cNvSpPr>
            <a:spLocks noGrp="1"/>
          </p:cNvSpPr>
          <p:nvPr>
            <p:ph idx="1"/>
          </p:nvPr>
        </p:nvSpPr>
        <p:spPr>
          <a:xfrm>
            <a:off x="838200" y="2002053"/>
            <a:ext cx="10515600" cy="3432175"/>
          </a:xfrm>
        </p:spPr>
        <p:txBody>
          <a:bodyPr>
            <a:normAutofit/>
          </a:bodyPr>
          <a:lstStyle/>
          <a:p>
            <a:pPr marL="0" indent="0">
              <a:buNone/>
            </a:pPr>
            <a:r>
              <a:rPr lang="en-US" sz="2400" b="0" i="0" dirty="0">
                <a:solidFill>
                  <a:srgbClr val="275476"/>
                </a:solidFill>
                <a:effectLst/>
                <a:latin typeface="Georgia" panose="02040502050405020303" pitchFamily="18" charset="0"/>
              </a:rPr>
              <a:t>“The results showed that achievement goal orientations, emotions about teaching, teacher identity, and the sense of personal responsibility were significantly related to each other.”</a:t>
            </a:r>
          </a:p>
          <a:p>
            <a:pPr marL="0" indent="0">
              <a:buNone/>
            </a:pPr>
            <a:endParaRPr lang="en-US" sz="2400" dirty="0">
              <a:solidFill>
                <a:srgbClr val="275476"/>
              </a:solidFill>
              <a:latin typeface="Georgia" panose="02040502050405020303" pitchFamily="18" charset="0"/>
            </a:endParaRPr>
          </a:p>
          <a:p>
            <a:pPr marL="0" indent="0">
              <a:buNone/>
            </a:pPr>
            <a:r>
              <a:rPr lang="en-US" sz="2400" b="0" i="0" dirty="0">
                <a:solidFill>
                  <a:srgbClr val="275476"/>
                </a:solidFill>
                <a:effectLst/>
                <a:latin typeface="Georgia" panose="02040502050405020303" pitchFamily="18" charset="0"/>
              </a:rPr>
              <a:t>“The results of the present study suggest that PTs’ emotions about teaching, along with their teacher identity, play crucial roles in their willingness to adopt personal responsibility for the diverse and challenging aspects of the teaching profession”</a:t>
            </a:r>
            <a:endParaRPr lang="en-US" sz="2400" dirty="0">
              <a:solidFill>
                <a:srgbClr val="275476"/>
              </a:solidFill>
            </a:endParaRPr>
          </a:p>
        </p:txBody>
      </p:sp>
      <p:sp>
        <p:nvSpPr>
          <p:cNvPr id="4" name="TextBox 3">
            <a:extLst>
              <a:ext uri="{FF2B5EF4-FFF2-40B4-BE49-F238E27FC236}">
                <a16:creationId xmlns:a16="http://schemas.microsoft.com/office/drawing/2014/main" id="{0D399E95-4D21-DF44-7810-88B38E0C97CC}"/>
              </a:ext>
            </a:extLst>
          </p:cNvPr>
          <p:cNvSpPr txBox="1"/>
          <p:nvPr/>
        </p:nvSpPr>
        <p:spPr>
          <a:xfrm>
            <a:off x="462315" y="6052763"/>
            <a:ext cx="9748157" cy="738664"/>
          </a:xfrm>
          <a:prstGeom prst="rect">
            <a:avLst/>
          </a:prstGeom>
          <a:noFill/>
        </p:spPr>
        <p:txBody>
          <a:bodyPr wrap="square" rtlCol="0">
            <a:spAutoFit/>
          </a:bodyPr>
          <a:lstStyle/>
          <a:p>
            <a:r>
              <a:rPr lang="en-US" sz="1400" dirty="0" err="1">
                <a:solidFill>
                  <a:srgbClr val="275476"/>
                </a:solidFill>
              </a:rPr>
              <a:t>Güler</a:t>
            </a:r>
            <a:r>
              <a:rPr lang="en-US" sz="1400" dirty="0">
                <a:solidFill>
                  <a:srgbClr val="275476"/>
                </a:solidFill>
              </a:rPr>
              <a:t> </a:t>
            </a:r>
            <a:r>
              <a:rPr lang="en-US" sz="1400" dirty="0" err="1">
                <a:solidFill>
                  <a:srgbClr val="275476"/>
                </a:solidFill>
              </a:rPr>
              <a:t>Çetin</a:t>
            </a:r>
            <a:r>
              <a:rPr lang="en-US" sz="1400" dirty="0">
                <a:solidFill>
                  <a:srgbClr val="275476"/>
                </a:solidFill>
              </a:rPr>
              <a:t> &amp; Altay </a:t>
            </a:r>
            <a:r>
              <a:rPr lang="en-US" sz="1400" dirty="0" err="1">
                <a:solidFill>
                  <a:srgbClr val="275476"/>
                </a:solidFill>
              </a:rPr>
              <a:t>Eren</a:t>
            </a:r>
            <a:r>
              <a:rPr lang="en-US" sz="1400" dirty="0">
                <a:solidFill>
                  <a:srgbClr val="275476"/>
                </a:solidFill>
              </a:rPr>
              <a:t>. Pre-service teachers’ achievement goal orientations, teacher identity, and sense of personal responsibility: The moderated mediating effects of emotions about teaching. Educational Research for Policy and Practice volume 21, pages245–283 (2022)</a:t>
            </a:r>
          </a:p>
        </p:txBody>
      </p:sp>
      <p:pic>
        <p:nvPicPr>
          <p:cNvPr id="5" name="Picture 4">
            <a:extLst>
              <a:ext uri="{FF2B5EF4-FFF2-40B4-BE49-F238E27FC236}">
                <a16:creationId xmlns:a16="http://schemas.microsoft.com/office/drawing/2014/main" id="{4E875579-7A50-924C-23D2-277BC16A2D4A}"/>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191210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834FA6-58D9-BA14-15F5-3DE0A5A6EFEB}"/>
              </a:ext>
            </a:extLst>
          </p:cNvPr>
          <p:cNvPicPr>
            <a:picLocks noGrp="1" noChangeAspect="1"/>
          </p:cNvPicPr>
          <p:nvPr>
            <p:ph idx="1"/>
          </p:nvPr>
        </p:nvPicPr>
        <p:blipFill>
          <a:blip r:embed="rId2"/>
          <a:stretch>
            <a:fillRect/>
          </a:stretch>
        </p:blipFill>
        <p:spPr>
          <a:xfrm>
            <a:off x="909352" y="355144"/>
            <a:ext cx="6618120" cy="6381323"/>
          </a:xfrm>
          <a:effectLst>
            <a:softEdge rad="101600"/>
          </a:effectLst>
        </p:spPr>
      </p:pic>
      <p:sp>
        <p:nvSpPr>
          <p:cNvPr id="9" name="Rectangle 4">
            <a:extLst>
              <a:ext uri="{FF2B5EF4-FFF2-40B4-BE49-F238E27FC236}">
                <a16:creationId xmlns:a16="http://schemas.microsoft.com/office/drawing/2014/main" id="{3FCA6D9D-3C03-4088-6183-B2BDB43FC1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2" descr="Best men's grooming products for under £10 | British GQ | British GQ">
            <a:extLst>
              <a:ext uri="{FF2B5EF4-FFF2-40B4-BE49-F238E27FC236}">
                <a16:creationId xmlns:a16="http://schemas.microsoft.com/office/drawing/2014/main" id="{1676C86C-C117-D0AA-B413-67AA23707EE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12971" y="2759528"/>
            <a:ext cx="5943600" cy="335280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EDAA328-B39D-CA02-C98A-4986F5ED8563}"/>
              </a:ext>
            </a:extLst>
          </p:cNvPr>
          <p:cNvPicPr>
            <a:picLocks noChangeAspect="1"/>
          </p:cNvPicPr>
          <p:nvPr/>
        </p:nvPicPr>
        <p:blipFill>
          <a:blip r:embed="rId5"/>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12591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8C7E38-395D-E00C-93B4-E6E4C98A9DAC}"/>
              </a:ext>
            </a:extLst>
          </p:cNvPr>
          <p:cNvPicPr>
            <a:picLocks noGrp="1" noChangeAspect="1"/>
          </p:cNvPicPr>
          <p:nvPr>
            <p:ph idx="1"/>
          </p:nvPr>
        </p:nvPicPr>
        <p:blipFill>
          <a:blip r:embed="rId2"/>
          <a:stretch>
            <a:fillRect/>
          </a:stretch>
        </p:blipFill>
        <p:spPr>
          <a:xfrm>
            <a:off x="1426809" y="300220"/>
            <a:ext cx="8783663" cy="6045296"/>
          </a:xfrm>
          <a:prstGeom prst="rect">
            <a:avLst/>
          </a:prstGeom>
          <a:effectLst>
            <a:softEdge rad="101600"/>
          </a:effectLst>
        </p:spPr>
      </p:pic>
      <p:pic>
        <p:nvPicPr>
          <p:cNvPr id="5" name="Picture 4">
            <a:extLst>
              <a:ext uri="{FF2B5EF4-FFF2-40B4-BE49-F238E27FC236}">
                <a16:creationId xmlns:a16="http://schemas.microsoft.com/office/drawing/2014/main" id="{A961623D-8846-60E5-EDD9-168409871794}"/>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83235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1C0F-A928-629A-413F-D8421CF99ADD}"/>
              </a:ext>
            </a:extLst>
          </p:cNvPr>
          <p:cNvSpPr>
            <a:spLocks noGrp="1"/>
          </p:cNvSpPr>
          <p:nvPr>
            <p:ph type="title"/>
          </p:nvPr>
        </p:nvSpPr>
        <p:spPr/>
        <p:txBody>
          <a:bodyPr/>
          <a:lstStyle/>
          <a:p>
            <a:r>
              <a:rPr lang="en-US" dirty="0">
                <a:solidFill>
                  <a:srgbClr val="275476"/>
                </a:solidFill>
              </a:rPr>
              <a:t>The Default … </a:t>
            </a:r>
          </a:p>
        </p:txBody>
      </p:sp>
      <p:sp>
        <p:nvSpPr>
          <p:cNvPr id="3" name="Content Placeholder 2">
            <a:extLst>
              <a:ext uri="{FF2B5EF4-FFF2-40B4-BE49-F238E27FC236}">
                <a16:creationId xmlns:a16="http://schemas.microsoft.com/office/drawing/2014/main" id="{3668730C-83EE-2108-02D9-056D19B20A87}"/>
              </a:ext>
            </a:extLst>
          </p:cNvPr>
          <p:cNvSpPr>
            <a:spLocks noGrp="1"/>
          </p:cNvSpPr>
          <p:nvPr>
            <p:ph idx="1"/>
          </p:nvPr>
        </p:nvSpPr>
        <p:spPr/>
        <p:txBody>
          <a:bodyPr>
            <a:noAutofit/>
          </a:bodyPr>
          <a:lstStyle/>
          <a:p>
            <a:pPr marL="0" indent="0" algn="ctr">
              <a:buNone/>
            </a:pPr>
            <a:r>
              <a:rPr lang="en-US" sz="3600" dirty="0">
                <a:solidFill>
                  <a:srgbClr val="275476"/>
                </a:solidFill>
              </a:rPr>
              <a:t>As a parent, I sometimes act like my own. </a:t>
            </a:r>
          </a:p>
          <a:p>
            <a:pPr marL="0" indent="0" algn="ctr">
              <a:buNone/>
            </a:pPr>
            <a:endParaRPr lang="en-US" sz="3600" dirty="0">
              <a:solidFill>
                <a:srgbClr val="275476"/>
              </a:solidFill>
            </a:endParaRPr>
          </a:p>
          <a:p>
            <a:pPr marL="0" indent="0" algn="ctr">
              <a:buNone/>
            </a:pPr>
            <a:r>
              <a:rPr lang="en-US" sz="3600" dirty="0">
                <a:solidFill>
                  <a:srgbClr val="275476"/>
                </a:solidFill>
              </a:rPr>
              <a:t>When we, as a couple, have a plan, I  did not.</a:t>
            </a:r>
          </a:p>
          <a:p>
            <a:pPr marL="0" indent="0" algn="ctr">
              <a:buNone/>
            </a:pPr>
            <a:endParaRPr lang="en-US" sz="3600" dirty="0">
              <a:solidFill>
                <a:srgbClr val="275476"/>
              </a:solidFill>
            </a:endParaRPr>
          </a:p>
          <a:p>
            <a:pPr marL="0" indent="0" algn="ctr">
              <a:buNone/>
            </a:pPr>
            <a:r>
              <a:rPr lang="en-US" sz="3600" dirty="0">
                <a:solidFill>
                  <a:srgbClr val="275476"/>
                </a:solidFill>
                <a:latin typeface="Times New Roman" panose="02020603050405020304" pitchFamily="18" charset="0"/>
                <a:ea typeface="Times New Roman" panose="02020603050405020304" pitchFamily="18" charset="0"/>
              </a:rPr>
              <a:t>Did I do this as a teacher?</a:t>
            </a:r>
            <a:endParaRPr lang="en-US" sz="3600" dirty="0">
              <a:solidFill>
                <a:srgbClr val="275476"/>
              </a:solidFill>
              <a:effectLst/>
              <a:latin typeface="Times New Roman" panose="02020603050405020304" pitchFamily="18" charset="0"/>
              <a:ea typeface="Times New Roman" panose="02020603050405020304" pitchFamily="18" charset="0"/>
            </a:endParaRPr>
          </a:p>
          <a:p>
            <a:pPr marL="0" indent="0" algn="ctr">
              <a:buNone/>
            </a:pPr>
            <a:endParaRPr lang="en-US" sz="3600" dirty="0">
              <a:solidFill>
                <a:srgbClr val="275476"/>
              </a:solidFill>
              <a:latin typeface="Times New Roman" panose="02020603050405020304" pitchFamily="18" charset="0"/>
              <a:ea typeface="Times New Roman" panose="02020603050405020304" pitchFamily="18" charset="0"/>
            </a:endParaRPr>
          </a:p>
          <a:p>
            <a:pPr marL="0" indent="0" algn="ctr">
              <a:buNone/>
            </a:pPr>
            <a:r>
              <a:rPr lang="en-US" sz="3600" dirty="0">
                <a:solidFill>
                  <a:srgbClr val="275476"/>
                </a:solidFill>
                <a:effectLst/>
                <a:latin typeface="Times New Roman" panose="02020603050405020304" pitchFamily="18" charset="0"/>
                <a:ea typeface="Times New Roman" panose="02020603050405020304" pitchFamily="18" charset="0"/>
              </a:rPr>
              <a:t>Yes, in the absence of mindful planning and in a moment of pinch, I had a default button. </a:t>
            </a:r>
            <a:endParaRPr lang="en-US" sz="3600" dirty="0">
              <a:solidFill>
                <a:srgbClr val="275476"/>
              </a:solidFill>
            </a:endParaRPr>
          </a:p>
        </p:txBody>
      </p:sp>
      <p:pic>
        <p:nvPicPr>
          <p:cNvPr id="4" name="Picture 3">
            <a:extLst>
              <a:ext uri="{FF2B5EF4-FFF2-40B4-BE49-F238E27FC236}">
                <a16:creationId xmlns:a16="http://schemas.microsoft.com/office/drawing/2014/main" id="{18305115-2B32-A02C-0164-D7C28DC246C9}"/>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659842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FF7F-3013-7EB4-1FBE-F92B9EDE395A}"/>
              </a:ext>
            </a:extLst>
          </p:cNvPr>
          <p:cNvSpPr>
            <a:spLocks noGrp="1"/>
          </p:cNvSpPr>
          <p:nvPr>
            <p:ph type="title"/>
          </p:nvPr>
        </p:nvSpPr>
        <p:spPr/>
        <p:txBody>
          <a:bodyPr/>
          <a:lstStyle/>
          <a:p>
            <a:r>
              <a:rPr lang="en-US" dirty="0">
                <a:solidFill>
                  <a:srgbClr val="275476"/>
                </a:solidFill>
              </a:rPr>
              <a:t>Brutally Honest…</a:t>
            </a:r>
          </a:p>
        </p:txBody>
      </p:sp>
      <p:sp>
        <p:nvSpPr>
          <p:cNvPr id="3" name="Content Placeholder 2">
            <a:extLst>
              <a:ext uri="{FF2B5EF4-FFF2-40B4-BE49-F238E27FC236}">
                <a16:creationId xmlns:a16="http://schemas.microsoft.com/office/drawing/2014/main" id="{125F2686-3A0A-A17A-8A7B-F5A9D1B67CA6}"/>
              </a:ext>
            </a:extLst>
          </p:cNvPr>
          <p:cNvSpPr>
            <a:spLocks noGrp="1"/>
          </p:cNvSpPr>
          <p:nvPr>
            <p:ph idx="1"/>
          </p:nvPr>
        </p:nvSpPr>
        <p:spPr>
          <a:xfrm>
            <a:off x="838200" y="1545406"/>
            <a:ext cx="10515600" cy="4351338"/>
          </a:xfrm>
        </p:spPr>
        <p:txBody>
          <a:bodyPr>
            <a:noAutofit/>
          </a:bodyPr>
          <a:lstStyle/>
          <a:p>
            <a:pPr marL="0" indent="0" algn="ctr">
              <a:buNone/>
            </a:pPr>
            <a:r>
              <a:rPr lang="en-US" dirty="0">
                <a:solidFill>
                  <a:srgbClr val="275476"/>
                </a:solidFill>
                <a:effectLst/>
                <a:latin typeface="Times New Roman" panose="02020603050405020304" pitchFamily="18" charset="0"/>
                <a:ea typeface="Times New Roman" panose="02020603050405020304" pitchFamily="18" charset="0"/>
              </a:rPr>
              <a:t>In reality, teachers are coming into the classroom on day one, planning instruction for kids on day one, and bringing their current Instructional Identity with them. </a:t>
            </a:r>
          </a:p>
          <a:p>
            <a:pPr marL="0" indent="0" algn="ctr">
              <a:buNone/>
            </a:pPr>
            <a:endParaRPr lang="en-US" dirty="0">
              <a:solidFill>
                <a:srgbClr val="275476"/>
              </a:solidFill>
              <a:effectLst/>
              <a:latin typeface="Times New Roman" panose="02020603050405020304" pitchFamily="18" charset="0"/>
              <a:ea typeface="Times New Roman" panose="02020603050405020304" pitchFamily="18" charset="0"/>
            </a:endParaRPr>
          </a:p>
          <a:p>
            <a:pPr marL="0" indent="0" algn="ctr">
              <a:buNone/>
            </a:pPr>
            <a:r>
              <a:rPr lang="en-US" dirty="0">
                <a:solidFill>
                  <a:srgbClr val="275476"/>
                </a:solidFill>
                <a:effectLst/>
                <a:latin typeface="Times New Roman" panose="02020603050405020304" pitchFamily="18" charset="0"/>
                <a:ea typeface="Times New Roman" panose="02020603050405020304" pitchFamily="18" charset="0"/>
              </a:rPr>
              <a:t>Through a process of trial and error teachers will then pick and pluck from everywhere to find strategies, researchers, models, frameworks, </a:t>
            </a:r>
            <a:r>
              <a:rPr lang="en-US" dirty="0" err="1">
                <a:solidFill>
                  <a:srgbClr val="275476"/>
                </a:solidFill>
                <a:effectLst/>
                <a:latin typeface="Times New Roman" panose="02020603050405020304" pitchFamily="18" charset="0"/>
                <a:ea typeface="Times New Roman" panose="02020603050405020304" pitchFamily="18" charset="0"/>
              </a:rPr>
              <a:t>ect</a:t>
            </a:r>
            <a:r>
              <a:rPr lang="en-US" dirty="0">
                <a:solidFill>
                  <a:srgbClr val="275476"/>
                </a:solidFill>
                <a:effectLst/>
                <a:latin typeface="Times New Roman" panose="02020603050405020304" pitchFamily="18" charset="0"/>
                <a:ea typeface="Times New Roman" panose="02020603050405020304" pitchFamily="18" charset="0"/>
              </a:rPr>
              <a:t>… that fit into or attach onto their core identity. </a:t>
            </a:r>
          </a:p>
          <a:p>
            <a:pPr marL="0" indent="0" algn="ctr">
              <a:buNone/>
            </a:pPr>
            <a:endParaRPr lang="en-US" dirty="0">
              <a:solidFill>
                <a:srgbClr val="275476"/>
              </a:solidFill>
              <a:latin typeface="Times New Roman" panose="02020603050405020304" pitchFamily="18" charset="0"/>
            </a:endParaRPr>
          </a:p>
          <a:p>
            <a:pPr marL="0" indent="0" algn="ctr">
              <a:buNone/>
            </a:pPr>
            <a:r>
              <a:rPr lang="en-US" dirty="0">
                <a:solidFill>
                  <a:srgbClr val="275476"/>
                </a:solidFill>
                <a:effectLst/>
                <a:latin typeface="Times New Roman" panose="02020603050405020304" pitchFamily="18" charset="0"/>
                <a:ea typeface="Times New Roman" panose="02020603050405020304" pitchFamily="18" charset="0"/>
              </a:rPr>
              <a:t>Given the amount of time that teachers spend alone in the classroom, and even more during planning at home, we leave a lot of chance. </a:t>
            </a:r>
            <a:endParaRPr lang="en-US" dirty="0">
              <a:solidFill>
                <a:srgbClr val="275476"/>
              </a:solidFill>
            </a:endParaRPr>
          </a:p>
        </p:txBody>
      </p:sp>
      <p:pic>
        <p:nvPicPr>
          <p:cNvPr id="4" name="Picture 3">
            <a:extLst>
              <a:ext uri="{FF2B5EF4-FFF2-40B4-BE49-F238E27FC236}">
                <a16:creationId xmlns:a16="http://schemas.microsoft.com/office/drawing/2014/main" id="{C8AD8BEB-70F5-5295-EE08-E52C8581F332}"/>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653688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0E5-7D6E-2AED-C325-B6A544734B0E}"/>
              </a:ext>
            </a:extLst>
          </p:cNvPr>
          <p:cNvSpPr>
            <a:spLocks noGrp="1"/>
          </p:cNvSpPr>
          <p:nvPr>
            <p:ph type="title"/>
          </p:nvPr>
        </p:nvSpPr>
        <p:spPr/>
        <p:txBody>
          <a:bodyPr/>
          <a:lstStyle/>
          <a:p>
            <a:r>
              <a:rPr lang="en-US" dirty="0">
                <a:solidFill>
                  <a:srgbClr val="275476"/>
                </a:solidFill>
              </a:rPr>
              <a:t>Where I pivot…</a:t>
            </a:r>
          </a:p>
        </p:txBody>
      </p:sp>
      <p:sp>
        <p:nvSpPr>
          <p:cNvPr id="3" name="Content Placeholder 2">
            <a:extLst>
              <a:ext uri="{FF2B5EF4-FFF2-40B4-BE49-F238E27FC236}">
                <a16:creationId xmlns:a16="http://schemas.microsoft.com/office/drawing/2014/main" id="{8BA8F4E7-0778-90D8-141C-FCD2EBD5E96B}"/>
              </a:ext>
            </a:extLst>
          </p:cNvPr>
          <p:cNvSpPr>
            <a:spLocks noGrp="1"/>
          </p:cNvSpPr>
          <p:nvPr>
            <p:ph idx="1"/>
          </p:nvPr>
        </p:nvSpPr>
        <p:spPr>
          <a:xfrm>
            <a:off x="723900" y="2266496"/>
            <a:ext cx="10515600" cy="3219904"/>
          </a:xfrm>
        </p:spPr>
        <p:txBody>
          <a:bodyPr>
            <a:normAutofit/>
          </a:bodyPr>
          <a:lstStyle/>
          <a:p>
            <a:pPr marL="0" indent="0" algn="ctr">
              <a:buNone/>
            </a:pPr>
            <a:r>
              <a:rPr lang="en-US" dirty="0">
                <a:solidFill>
                  <a:srgbClr val="275476"/>
                </a:solidFill>
              </a:rPr>
              <a:t>We can accept that each teacher has an identity made from experiences, but what is it?</a:t>
            </a:r>
          </a:p>
          <a:p>
            <a:pPr marL="0" indent="0" algn="ctr">
              <a:buNone/>
            </a:pPr>
            <a:endParaRPr lang="en-US" dirty="0">
              <a:solidFill>
                <a:srgbClr val="275476"/>
              </a:solidFill>
            </a:endParaRPr>
          </a:p>
          <a:p>
            <a:pPr marL="0" indent="0" algn="ctr">
              <a:buNone/>
            </a:pPr>
            <a:r>
              <a:rPr lang="en-US" dirty="0">
                <a:solidFill>
                  <a:srgbClr val="275476"/>
                </a:solidFill>
              </a:rPr>
              <a:t>How does a teacher identity translate into the classroom?</a:t>
            </a:r>
          </a:p>
          <a:p>
            <a:pPr algn="ctr"/>
            <a:endParaRPr lang="en-US" dirty="0">
              <a:solidFill>
                <a:srgbClr val="275476"/>
              </a:solidFill>
            </a:endParaRPr>
          </a:p>
          <a:p>
            <a:pPr marL="0" indent="0" algn="ctr">
              <a:buNone/>
            </a:pPr>
            <a:r>
              <a:rPr lang="en-US" dirty="0">
                <a:solidFill>
                  <a:srgbClr val="275476"/>
                </a:solidFill>
              </a:rPr>
              <a:t>What are we capable of improving before day 1? Anything at all?</a:t>
            </a:r>
          </a:p>
          <a:p>
            <a:pPr marL="0" indent="0" algn="ctr">
              <a:buNone/>
            </a:pPr>
            <a:endParaRPr lang="en-US" dirty="0">
              <a:solidFill>
                <a:srgbClr val="275476"/>
              </a:solidFill>
            </a:endParaRPr>
          </a:p>
        </p:txBody>
      </p:sp>
      <p:pic>
        <p:nvPicPr>
          <p:cNvPr id="4" name="Picture 3">
            <a:extLst>
              <a:ext uri="{FF2B5EF4-FFF2-40B4-BE49-F238E27FC236}">
                <a16:creationId xmlns:a16="http://schemas.microsoft.com/office/drawing/2014/main" id="{E9E71E98-4B9D-B41C-4E45-05AC18DB91D4}"/>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4111232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8716-563F-5C55-6121-ECA1741E34D4}"/>
              </a:ext>
            </a:extLst>
          </p:cNvPr>
          <p:cNvSpPr>
            <a:spLocks noGrp="1"/>
          </p:cNvSpPr>
          <p:nvPr>
            <p:ph type="title"/>
          </p:nvPr>
        </p:nvSpPr>
        <p:spPr>
          <a:xfrm>
            <a:off x="642257" y="2651125"/>
            <a:ext cx="10515600" cy="1325563"/>
          </a:xfrm>
        </p:spPr>
        <p:txBody>
          <a:bodyPr/>
          <a:lstStyle/>
          <a:p>
            <a:r>
              <a:rPr lang="en-US" dirty="0">
                <a:solidFill>
                  <a:srgbClr val="275476"/>
                </a:solidFill>
              </a:rPr>
              <a:t>This is where the Instructional Identity is born</a:t>
            </a:r>
          </a:p>
        </p:txBody>
      </p:sp>
      <p:pic>
        <p:nvPicPr>
          <p:cNvPr id="4" name="Picture 3">
            <a:extLst>
              <a:ext uri="{FF2B5EF4-FFF2-40B4-BE49-F238E27FC236}">
                <a16:creationId xmlns:a16="http://schemas.microsoft.com/office/drawing/2014/main" id="{F98D130B-74C9-4814-739A-685A4E8BF3E5}"/>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326251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B5EE-6432-5585-1844-DF1E09407B58}"/>
              </a:ext>
            </a:extLst>
          </p:cNvPr>
          <p:cNvSpPr>
            <a:spLocks noGrp="1"/>
          </p:cNvSpPr>
          <p:nvPr>
            <p:ph type="title"/>
          </p:nvPr>
        </p:nvSpPr>
        <p:spPr/>
        <p:txBody>
          <a:bodyPr/>
          <a:lstStyle/>
          <a:p>
            <a:r>
              <a:rPr lang="en-US" dirty="0">
                <a:solidFill>
                  <a:srgbClr val="275476"/>
                </a:solidFill>
              </a:rPr>
              <a:t>Follow Through Phases</a:t>
            </a:r>
          </a:p>
        </p:txBody>
      </p:sp>
      <p:sp>
        <p:nvSpPr>
          <p:cNvPr id="3" name="Content Placeholder 2">
            <a:extLst>
              <a:ext uri="{FF2B5EF4-FFF2-40B4-BE49-F238E27FC236}">
                <a16:creationId xmlns:a16="http://schemas.microsoft.com/office/drawing/2014/main" id="{A59833E7-1C91-55AF-66EF-28E1C596DAB5}"/>
              </a:ext>
            </a:extLst>
          </p:cNvPr>
          <p:cNvSpPr>
            <a:spLocks noGrp="1"/>
          </p:cNvSpPr>
          <p:nvPr>
            <p:ph idx="1"/>
          </p:nvPr>
        </p:nvSpPr>
        <p:spPr/>
        <p:txBody>
          <a:bodyPr/>
          <a:lstStyle/>
          <a:p>
            <a:pPr marL="0" indent="0">
              <a:buNone/>
            </a:pPr>
            <a:r>
              <a:rPr lang="en-US" u="sng" dirty="0">
                <a:solidFill>
                  <a:srgbClr val="275476"/>
                </a:solidFill>
              </a:rPr>
              <a:t>Deeper Questioning</a:t>
            </a:r>
          </a:p>
          <a:p>
            <a:pPr marL="0" indent="0" algn="ctr">
              <a:buNone/>
            </a:pPr>
            <a:r>
              <a:rPr lang="en-US" dirty="0">
                <a:solidFill>
                  <a:srgbClr val="275476"/>
                </a:solidFill>
              </a:rPr>
              <a:t>	“How Do You Cook The Soup”</a:t>
            </a:r>
          </a:p>
          <a:p>
            <a:pPr marL="0" indent="0" algn="ctr">
              <a:buNone/>
            </a:pPr>
            <a:endParaRPr lang="en-US" dirty="0">
              <a:solidFill>
                <a:srgbClr val="275476"/>
              </a:solidFill>
            </a:endParaRPr>
          </a:p>
          <a:p>
            <a:pPr marL="0" indent="0" algn="ctr">
              <a:buNone/>
            </a:pPr>
            <a:r>
              <a:rPr lang="en-US" dirty="0">
                <a:solidFill>
                  <a:srgbClr val="275476"/>
                </a:solidFill>
              </a:rPr>
              <a:t>	Exactly how would this go, in your ideal world.</a:t>
            </a:r>
          </a:p>
          <a:p>
            <a:pPr marL="0" indent="0" algn="ctr">
              <a:buNone/>
            </a:pPr>
            <a:endParaRPr lang="en-US" dirty="0">
              <a:solidFill>
                <a:srgbClr val="275476"/>
              </a:solidFill>
            </a:endParaRPr>
          </a:p>
          <a:p>
            <a:pPr marL="0" indent="0" algn="ctr">
              <a:buNone/>
            </a:pPr>
            <a:r>
              <a:rPr lang="en-US" dirty="0">
                <a:solidFill>
                  <a:srgbClr val="275476"/>
                </a:solidFill>
              </a:rPr>
              <a:t>	Where will you put the papers? What will you say to the kids?</a:t>
            </a:r>
          </a:p>
          <a:p>
            <a:pPr marL="0" indent="0" algn="ctr">
              <a:buNone/>
            </a:pPr>
            <a:r>
              <a:rPr lang="en-US" dirty="0">
                <a:solidFill>
                  <a:srgbClr val="275476"/>
                </a:solidFill>
              </a:rPr>
              <a:t>	Where will you be standing? What would be the room arrangement?</a:t>
            </a:r>
          </a:p>
        </p:txBody>
      </p:sp>
      <p:pic>
        <p:nvPicPr>
          <p:cNvPr id="4" name="Picture 3">
            <a:extLst>
              <a:ext uri="{FF2B5EF4-FFF2-40B4-BE49-F238E27FC236}">
                <a16:creationId xmlns:a16="http://schemas.microsoft.com/office/drawing/2014/main" id="{6D667FE0-E13B-D829-5380-82E5AE76263E}"/>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121179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2A65-F4EE-DEEE-6F09-933446E18C52}"/>
              </a:ext>
            </a:extLst>
          </p:cNvPr>
          <p:cNvSpPr>
            <a:spLocks noGrp="1"/>
          </p:cNvSpPr>
          <p:nvPr>
            <p:ph type="title"/>
          </p:nvPr>
        </p:nvSpPr>
        <p:spPr/>
        <p:txBody>
          <a:bodyPr/>
          <a:lstStyle/>
          <a:p>
            <a:r>
              <a:rPr lang="en-US" dirty="0">
                <a:solidFill>
                  <a:srgbClr val="275476"/>
                </a:solidFill>
              </a:rPr>
              <a:t>Follow Through Phases</a:t>
            </a:r>
          </a:p>
        </p:txBody>
      </p:sp>
      <p:sp>
        <p:nvSpPr>
          <p:cNvPr id="3" name="Content Placeholder 2">
            <a:extLst>
              <a:ext uri="{FF2B5EF4-FFF2-40B4-BE49-F238E27FC236}">
                <a16:creationId xmlns:a16="http://schemas.microsoft.com/office/drawing/2014/main" id="{3DA4692B-8376-7653-0B0C-C2B704A9A1EB}"/>
              </a:ext>
            </a:extLst>
          </p:cNvPr>
          <p:cNvSpPr>
            <a:spLocks noGrp="1"/>
          </p:cNvSpPr>
          <p:nvPr>
            <p:ph idx="1"/>
          </p:nvPr>
        </p:nvSpPr>
        <p:spPr/>
        <p:txBody>
          <a:bodyPr>
            <a:normAutofit lnSpcReduction="10000"/>
          </a:bodyPr>
          <a:lstStyle/>
          <a:p>
            <a:pPr marL="0" indent="0">
              <a:buNone/>
            </a:pPr>
            <a:r>
              <a:rPr lang="en-US" u="sng" dirty="0">
                <a:solidFill>
                  <a:srgbClr val="275476"/>
                </a:solidFill>
              </a:rPr>
              <a:t>Break Down Stage</a:t>
            </a:r>
          </a:p>
          <a:p>
            <a:pPr marL="0" indent="0">
              <a:buNone/>
            </a:pPr>
            <a:endParaRPr lang="en-US" dirty="0">
              <a:solidFill>
                <a:srgbClr val="275476"/>
              </a:solidFill>
            </a:endParaRPr>
          </a:p>
          <a:p>
            <a:pPr marL="0" indent="0" algn="ctr">
              <a:buNone/>
            </a:pPr>
            <a:r>
              <a:rPr lang="en-US" dirty="0">
                <a:solidFill>
                  <a:srgbClr val="275476"/>
                </a:solidFill>
              </a:rPr>
              <a:t>Constructive (brutal) honesty.  </a:t>
            </a:r>
          </a:p>
          <a:p>
            <a:pPr marL="0" indent="0" algn="ctr">
              <a:buNone/>
            </a:pPr>
            <a:r>
              <a:rPr lang="en-US" dirty="0">
                <a:solidFill>
                  <a:srgbClr val="275476"/>
                </a:solidFill>
              </a:rPr>
              <a:t>A give and take between mater teacher and new teacher.</a:t>
            </a:r>
          </a:p>
          <a:p>
            <a:pPr marL="0" indent="0" algn="ctr">
              <a:buNone/>
            </a:pPr>
            <a:endParaRPr lang="en-US" dirty="0">
              <a:solidFill>
                <a:srgbClr val="275476"/>
              </a:solidFill>
            </a:endParaRPr>
          </a:p>
          <a:p>
            <a:pPr marL="0" indent="0" algn="ctr">
              <a:buNone/>
            </a:pPr>
            <a:r>
              <a:rPr lang="en-US" dirty="0">
                <a:solidFill>
                  <a:srgbClr val="275476"/>
                </a:solidFill>
              </a:rPr>
              <a:t>Balancing experience and what is likely to be executable, with the intentions and skills of the new teacher.  </a:t>
            </a:r>
          </a:p>
          <a:p>
            <a:pPr marL="0" indent="0" algn="ctr">
              <a:buNone/>
            </a:pPr>
            <a:endParaRPr lang="en-US" dirty="0">
              <a:solidFill>
                <a:srgbClr val="275476"/>
              </a:solidFill>
            </a:endParaRPr>
          </a:p>
          <a:p>
            <a:pPr marL="0" indent="0" algn="ctr">
              <a:buNone/>
            </a:pPr>
            <a:r>
              <a:rPr lang="en-US" dirty="0">
                <a:solidFill>
                  <a:srgbClr val="275476"/>
                </a:solidFill>
              </a:rPr>
              <a:t>Add critical elements or school priorities to the matrix.</a:t>
            </a:r>
          </a:p>
        </p:txBody>
      </p:sp>
      <p:pic>
        <p:nvPicPr>
          <p:cNvPr id="4" name="Picture 3">
            <a:extLst>
              <a:ext uri="{FF2B5EF4-FFF2-40B4-BE49-F238E27FC236}">
                <a16:creationId xmlns:a16="http://schemas.microsoft.com/office/drawing/2014/main" id="{5220AC74-1384-C9E9-1D50-2480BA0529C3}"/>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9738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7D70-324C-5118-81F3-F1E1DE5ABE77}"/>
              </a:ext>
            </a:extLst>
          </p:cNvPr>
          <p:cNvSpPr>
            <a:spLocks noGrp="1"/>
          </p:cNvSpPr>
          <p:nvPr>
            <p:ph type="title"/>
          </p:nvPr>
        </p:nvSpPr>
        <p:spPr/>
        <p:txBody>
          <a:bodyPr/>
          <a:lstStyle/>
          <a:p>
            <a:pPr algn="ctr"/>
            <a:r>
              <a:rPr lang="en-US" dirty="0">
                <a:solidFill>
                  <a:srgbClr val="275476"/>
                </a:solidFill>
              </a:rPr>
              <a:t>What is an I</a:t>
            </a:r>
            <a:r>
              <a:rPr lang="en-US" baseline="30000" dirty="0">
                <a:solidFill>
                  <a:srgbClr val="275476"/>
                </a:solidFill>
              </a:rPr>
              <a:t>3</a:t>
            </a:r>
            <a:r>
              <a:rPr lang="en-US" dirty="0">
                <a:solidFill>
                  <a:srgbClr val="275476"/>
                </a:solidFill>
              </a:rPr>
              <a:t>?</a:t>
            </a:r>
          </a:p>
        </p:txBody>
      </p:sp>
      <p:sp>
        <p:nvSpPr>
          <p:cNvPr id="3" name="Content Placeholder 2">
            <a:extLst>
              <a:ext uri="{FF2B5EF4-FFF2-40B4-BE49-F238E27FC236}">
                <a16:creationId xmlns:a16="http://schemas.microsoft.com/office/drawing/2014/main" id="{5AF55551-DCE3-5798-64F3-C409E66DD3AB}"/>
              </a:ext>
            </a:extLst>
          </p:cNvPr>
          <p:cNvSpPr>
            <a:spLocks noGrp="1"/>
          </p:cNvSpPr>
          <p:nvPr>
            <p:ph idx="1"/>
          </p:nvPr>
        </p:nvSpPr>
        <p:spPr>
          <a:xfrm>
            <a:off x="838200" y="1825625"/>
            <a:ext cx="10515600" cy="4088478"/>
          </a:xfrm>
        </p:spPr>
        <p:txBody>
          <a:bodyPr>
            <a:normAutofit lnSpcReduction="10000"/>
          </a:bodyPr>
          <a:lstStyle/>
          <a:p>
            <a:pPr marL="0" indent="0">
              <a:buNone/>
            </a:pPr>
            <a:r>
              <a:rPr lang="en-US" sz="4000" dirty="0">
                <a:solidFill>
                  <a:srgbClr val="275476"/>
                </a:solidFill>
              </a:rPr>
              <a:t>Acronym for Individualized Instructional Identity</a:t>
            </a:r>
          </a:p>
          <a:p>
            <a:pPr marL="0" indent="0">
              <a:buNone/>
            </a:pPr>
            <a:endParaRPr lang="en-US" sz="4000" dirty="0">
              <a:solidFill>
                <a:srgbClr val="275476"/>
              </a:solidFill>
            </a:endParaRPr>
          </a:p>
          <a:p>
            <a:pPr marL="0" indent="0">
              <a:buNone/>
            </a:pPr>
            <a:endParaRPr lang="en-US" sz="4000" dirty="0">
              <a:solidFill>
                <a:srgbClr val="275476"/>
              </a:solidFill>
            </a:endParaRPr>
          </a:p>
          <a:p>
            <a:pPr marL="0" indent="0">
              <a:buNone/>
            </a:pPr>
            <a:r>
              <a:rPr lang="en-US" sz="4000" dirty="0">
                <a:solidFill>
                  <a:srgbClr val="275476"/>
                </a:solidFill>
                <a:effectLst/>
                <a:latin typeface="Times New Roman" panose="02020603050405020304" pitchFamily="18" charset="0"/>
                <a:ea typeface="Times New Roman" panose="02020603050405020304" pitchFamily="18" charset="0"/>
              </a:rPr>
              <a:t>An I3 is a starting blueprint for teacher growth based upon the weave of professional strengths and skills, their teacher identity, and the ability to focus by saying No.</a:t>
            </a:r>
          </a:p>
          <a:p>
            <a:endParaRPr lang="en-US" dirty="0">
              <a:solidFill>
                <a:srgbClr val="275476"/>
              </a:solidFill>
            </a:endParaRPr>
          </a:p>
        </p:txBody>
      </p:sp>
      <p:pic>
        <p:nvPicPr>
          <p:cNvPr id="8" name="Picture 7">
            <a:extLst>
              <a:ext uri="{FF2B5EF4-FFF2-40B4-BE49-F238E27FC236}">
                <a16:creationId xmlns:a16="http://schemas.microsoft.com/office/drawing/2014/main" id="{001DFB89-CE96-8FA5-2D4E-9936C3C858F7}"/>
              </a:ext>
            </a:extLst>
          </p:cNvPr>
          <p:cNvPicPr>
            <a:picLocks noChangeAspect="1"/>
          </p:cNvPicPr>
          <p:nvPr/>
        </p:nvPicPr>
        <p:blipFill>
          <a:blip r:embed="rId3"/>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412650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9627-A9FC-A087-289F-AF7E6A33CDEB}"/>
              </a:ext>
            </a:extLst>
          </p:cNvPr>
          <p:cNvSpPr>
            <a:spLocks noGrp="1"/>
          </p:cNvSpPr>
          <p:nvPr>
            <p:ph type="title"/>
          </p:nvPr>
        </p:nvSpPr>
        <p:spPr/>
        <p:txBody>
          <a:bodyPr/>
          <a:lstStyle/>
          <a:p>
            <a:r>
              <a:rPr lang="en-US" dirty="0">
                <a:solidFill>
                  <a:srgbClr val="275476"/>
                </a:solidFill>
              </a:rPr>
              <a:t>Follow Through Phases</a:t>
            </a:r>
          </a:p>
        </p:txBody>
      </p:sp>
      <p:sp>
        <p:nvSpPr>
          <p:cNvPr id="3" name="Content Placeholder 2">
            <a:extLst>
              <a:ext uri="{FF2B5EF4-FFF2-40B4-BE49-F238E27FC236}">
                <a16:creationId xmlns:a16="http://schemas.microsoft.com/office/drawing/2014/main" id="{973776E0-D809-A790-094B-0A45FFC8DF7D}"/>
              </a:ext>
            </a:extLst>
          </p:cNvPr>
          <p:cNvSpPr>
            <a:spLocks noGrp="1"/>
          </p:cNvSpPr>
          <p:nvPr>
            <p:ph idx="1"/>
          </p:nvPr>
        </p:nvSpPr>
        <p:spPr/>
        <p:txBody>
          <a:bodyPr>
            <a:normAutofit fontScale="85000" lnSpcReduction="20000"/>
          </a:bodyPr>
          <a:lstStyle/>
          <a:p>
            <a:pPr marL="0" indent="0">
              <a:buNone/>
            </a:pPr>
            <a:r>
              <a:rPr lang="en-US" u="sng" dirty="0">
                <a:solidFill>
                  <a:srgbClr val="275476"/>
                </a:solidFill>
              </a:rPr>
              <a:t>Twist and Build Up</a:t>
            </a:r>
          </a:p>
          <a:p>
            <a:pPr marL="0" indent="0">
              <a:buNone/>
            </a:pPr>
            <a:endParaRPr lang="en-US" dirty="0">
              <a:solidFill>
                <a:srgbClr val="275476"/>
              </a:solidFill>
            </a:endParaRPr>
          </a:p>
          <a:p>
            <a:pPr marL="0" indent="0" algn="ctr">
              <a:buNone/>
            </a:pPr>
            <a:r>
              <a:rPr lang="en-US" dirty="0">
                <a:solidFill>
                  <a:srgbClr val="275476"/>
                </a:solidFill>
              </a:rPr>
              <a:t>Reconstruct the entire matrix together to form the base I3 moving forward</a:t>
            </a:r>
          </a:p>
          <a:p>
            <a:pPr marL="0" indent="0" algn="ctr">
              <a:buNone/>
            </a:pPr>
            <a:endParaRPr lang="en-US" dirty="0">
              <a:solidFill>
                <a:srgbClr val="275476"/>
              </a:solidFill>
            </a:endParaRPr>
          </a:p>
          <a:p>
            <a:pPr marL="0" indent="0" algn="ctr">
              <a:buNone/>
            </a:pPr>
            <a:r>
              <a:rPr lang="en-US" dirty="0">
                <a:solidFill>
                  <a:srgbClr val="275476"/>
                </a:solidFill>
              </a:rPr>
              <a:t>What Shorts are necessary to be core reminders for you as you plan each unit and lesson (Add, Subtract, Modify)?</a:t>
            </a:r>
          </a:p>
          <a:p>
            <a:pPr marL="0" indent="0" algn="ctr">
              <a:buNone/>
            </a:pPr>
            <a:endParaRPr lang="en-US" dirty="0">
              <a:solidFill>
                <a:srgbClr val="275476"/>
              </a:solidFill>
            </a:endParaRPr>
          </a:p>
          <a:p>
            <a:pPr marL="0" indent="0" algn="ctr">
              <a:buNone/>
            </a:pPr>
            <a:r>
              <a:rPr lang="en-US" dirty="0">
                <a:solidFill>
                  <a:srgbClr val="275476"/>
                </a:solidFill>
              </a:rPr>
              <a:t>What is a reasonable, executable model for unit instruction that can be used as a “Blueprint”?</a:t>
            </a:r>
          </a:p>
          <a:p>
            <a:pPr marL="0" indent="0" algn="ctr">
              <a:buNone/>
            </a:pPr>
            <a:endParaRPr lang="en-US" dirty="0">
              <a:solidFill>
                <a:srgbClr val="275476"/>
              </a:solidFill>
            </a:endParaRPr>
          </a:p>
          <a:p>
            <a:pPr marL="0" indent="0" algn="ctr">
              <a:buNone/>
            </a:pPr>
            <a:r>
              <a:rPr lang="en-US" dirty="0">
                <a:solidFill>
                  <a:srgbClr val="275476"/>
                </a:solidFill>
              </a:rPr>
              <a:t>Timeline: What elements are necessary from day one, which will be integrated later?</a:t>
            </a:r>
          </a:p>
          <a:p>
            <a:pPr marL="0" indent="0">
              <a:buNone/>
            </a:pPr>
            <a:endParaRPr lang="en-US" dirty="0">
              <a:solidFill>
                <a:srgbClr val="275476"/>
              </a:solidFill>
            </a:endParaRPr>
          </a:p>
        </p:txBody>
      </p:sp>
      <p:pic>
        <p:nvPicPr>
          <p:cNvPr id="4" name="Picture 3">
            <a:extLst>
              <a:ext uri="{FF2B5EF4-FFF2-40B4-BE49-F238E27FC236}">
                <a16:creationId xmlns:a16="http://schemas.microsoft.com/office/drawing/2014/main" id="{D6465368-D74B-CF8B-6B74-26D7DE6E7E7F}"/>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4261658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6BA8-048B-B873-BF91-6FC4E2F2AFE3}"/>
              </a:ext>
            </a:extLst>
          </p:cNvPr>
          <p:cNvSpPr>
            <a:spLocks noGrp="1"/>
          </p:cNvSpPr>
          <p:nvPr>
            <p:ph type="title"/>
          </p:nvPr>
        </p:nvSpPr>
        <p:spPr/>
        <p:txBody>
          <a:bodyPr/>
          <a:lstStyle/>
          <a:p>
            <a:r>
              <a:rPr lang="en-US" dirty="0">
                <a:solidFill>
                  <a:srgbClr val="275476"/>
                </a:solidFill>
              </a:rPr>
              <a:t>Follow Through Phases</a:t>
            </a:r>
          </a:p>
        </p:txBody>
      </p:sp>
      <p:sp>
        <p:nvSpPr>
          <p:cNvPr id="3" name="Content Placeholder 2">
            <a:extLst>
              <a:ext uri="{FF2B5EF4-FFF2-40B4-BE49-F238E27FC236}">
                <a16:creationId xmlns:a16="http://schemas.microsoft.com/office/drawing/2014/main" id="{144DDD69-9C33-E727-739E-879F3862260D}"/>
              </a:ext>
            </a:extLst>
          </p:cNvPr>
          <p:cNvSpPr>
            <a:spLocks noGrp="1"/>
          </p:cNvSpPr>
          <p:nvPr>
            <p:ph idx="1"/>
          </p:nvPr>
        </p:nvSpPr>
        <p:spPr/>
        <p:txBody>
          <a:bodyPr>
            <a:normAutofit lnSpcReduction="10000"/>
          </a:bodyPr>
          <a:lstStyle/>
          <a:p>
            <a:pPr marL="0" indent="0">
              <a:buNone/>
            </a:pPr>
            <a:r>
              <a:rPr lang="en-US" u="sng" dirty="0">
                <a:solidFill>
                  <a:srgbClr val="275476"/>
                </a:solidFill>
              </a:rPr>
              <a:t>Limit Strategies and Options</a:t>
            </a:r>
          </a:p>
          <a:p>
            <a:pPr marL="0" indent="0">
              <a:buNone/>
            </a:pPr>
            <a:endParaRPr lang="en-US" dirty="0">
              <a:solidFill>
                <a:srgbClr val="275476"/>
              </a:solidFill>
            </a:endParaRPr>
          </a:p>
          <a:p>
            <a:pPr marL="0" indent="0" algn="ctr">
              <a:buNone/>
            </a:pPr>
            <a:r>
              <a:rPr lang="en-US" dirty="0">
                <a:solidFill>
                  <a:srgbClr val="275476"/>
                </a:solidFill>
              </a:rPr>
              <a:t>Say  No to keep focus and intentionally grow</a:t>
            </a:r>
          </a:p>
          <a:p>
            <a:pPr marL="0" indent="0" algn="ctr">
              <a:buNone/>
            </a:pPr>
            <a:endParaRPr lang="en-US" dirty="0">
              <a:solidFill>
                <a:srgbClr val="275476"/>
              </a:solidFill>
            </a:endParaRPr>
          </a:p>
          <a:p>
            <a:pPr marL="0" indent="0" algn="ctr">
              <a:buNone/>
            </a:pPr>
            <a:r>
              <a:rPr lang="en-US" dirty="0">
                <a:solidFill>
                  <a:srgbClr val="275476"/>
                </a:solidFill>
              </a:rPr>
              <a:t>Teacher End: Need consistency and low number of Strategy/activity choices so they can build confidence and mastery while easing the planning process. Differentiation baked in.</a:t>
            </a:r>
          </a:p>
          <a:p>
            <a:pPr marL="0" indent="0" algn="ctr">
              <a:buNone/>
            </a:pPr>
            <a:endParaRPr lang="en-US" dirty="0">
              <a:solidFill>
                <a:srgbClr val="275476"/>
              </a:solidFill>
            </a:endParaRPr>
          </a:p>
          <a:p>
            <a:pPr marL="0" indent="0" algn="ctr">
              <a:buNone/>
            </a:pPr>
            <a:r>
              <a:rPr lang="en-US" dirty="0">
                <a:solidFill>
                  <a:srgbClr val="275476"/>
                </a:solidFill>
              </a:rPr>
              <a:t>Student End: Consistency to build critical routines and variety so that class is not overly mechanical</a:t>
            </a:r>
          </a:p>
        </p:txBody>
      </p:sp>
      <p:pic>
        <p:nvPicPr>
          <p:cNvPr id="4" name="Picture 3">
            <a:extLst>
              <a:ext uri="{FF2B5EF4-FFF2-40B4-BE49-F238E27FC236}">
                <a16:creationId xmlns:a16="http://schemas.microsoft.com/office/drawing/2014/main" id="{BC386C53-6115-F20D-91B1-16DA1A2E2861}"/>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2510888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D839-FBB1-4946-5131-FCDA669ECB20}"/>
              </a:ext>
            </a:extLst>
          </p:cNvPr>
          <p:cNvSpPr>
            <a:spLocks noGrp="1"/>
          </p:cNvSpPr>
          <p:nvPr>
            <p:ph type="title"/>
          </p:nvPr>
        </p:nvSpPr>
        <p:spPr/>
        <p:txBody>
          <a:bodyPr/>
          <a:lstStyle/>
          <a:p>
            <a:r>
              <a:rPr lang="en-US" dirty="0">
                <a:solidFill>
                  <a:srgbClr val="275476"/>
                </a:solidFill>
              </a:rPr>
              <a:t>Limitation for Growth in Practice</a:t>
            </a:r>
          </a:p>
        </p:txBody>
      </p:sp>
      <p:sp>
        <p:nvSpPr>
          <p:cNvPr id="4" name="TextBox 3">
            <a:extLst>
              <a:ext uri="{FF2B5EF4-FFF2-40B4-BE49-F238E27FC236}">
                <a16:creationId xmlns:a16="http://schemas.microsoft.com/office/drawing/2014/main" id="{E2E5A103-096E-028E-D3B6-7A6399800B4D}"/>
              </a:ext>
            </a:extLst>
          </p:cNvPr>
          <p:cNvSpPr txBox="1"/>
          <p:nvPr/>
        </p:nvSpPr>
        <p:spPr>
          <a:xfrm>
            <a:off x="5131724" y="2846526"/>
            <a:ext cx="1928552" cy="2862322"/>
          </a:xfrm>
          <a:prstGeom prst="rect">
            <a:avLst/>
          </a:prstGeom>
          <a:noFill/>
          <a:ln w="25400">
            <a:solidFill>
              <a:srgbClr val="275476"/>
            </a:solidFill>
          </a:ln>
        </p:spPr>
        <p:txBody>
          <a:bodyPr wrap="square" rtlCol="0">
            <a:spAutoFit/>
          </a:bodyPr>
          <a:lstStyle/>
          <a:p>
            <a:pPr algn="ctr"/>
            <a:endParaRPr lang="en-US" dirty="0">
              <a:solidFill>
                <a:srgbClr val="275476"/>
              </a:solidFill>
            </a:endParaRPr>
          </a:p>
          <a:p>
            <a:pPr algn="ctr"/>
            <a:r>
              <a:rPr lang="en-US" dirty="0">
                <a:solidFill>
                  <a:srgbClr val="275476"/>
                </a:solidFill>
              </a:rPr>
              <a:t>A Single Instructional Block with Strategy</a:t>
            </a:r>
          </a:p>
          <a:p>
            <a:pPr algn="ctr"/>
            <a:endParaRPr lang="en-US" dirty="0">
              <a:solidFill>
                <a:srgbClr val="275476"/>
              </a:solidFill>
            </a:endParaRPr>
          </a:p>
          <a:p>
            <a:pPr algn="ctr"/>
            <a:r>
              <a:rPr lang="en-US" dirty="0">
                <a:solidFill>
                  <a:srgbClr val="275476"/>
                </a:solidFill>
              </a:rPr>
              <a:t>For Example: Small Group Brainstorm with Gallery Walk</a:t>
            </a:r>
          </a:p>
          <a:p>
            <a:pPr algn="ctr"/>
            <a:endParaRPr lang="en-US" dirty="0">
              <a:solidFill>
                <a:srgbClr val="275476"/>
              </a:solidFill>
            </a:endParaRPr>
          </a:p>
        </p:txBody>
      </p:sp>
      <p:sp>
        <p:nvSpPr>
          <p:cNvPr id="5" name="TextBox 4">
            <a:extLst>
              <a:ext uri="{FF2B5EF4-FFF2-40B4-BE49-F238E27FC236}">
                <a16:creationId xmlns:a16="http://schemas.microsoft.com/office/drawing/2014/main" id="{AE9524C5-CF97-04F3-7873-2D94A680880F}"/>
              </a:ext>
            </a:extLst>
          </p:cNvPr>
          <p:cNvSpPr txBox="1"/>
          <p:nvPr/>
        </p:nvSpPr>
        <p:spPr>
          <a:xfrm>
            <a:off x="7299974" y="1901361"/>
            <a:ext cx="3241593" cy="369332"/>
          </a:xfrm>
          <a:prstGeom prst="rect">
            <a:avLst/>
          </a:prstGeom>
          <a:noFill/>
        </p:spPr>
        <p:txBody>
          <a:bodyPr wrap="none" rtlCol="0">
            <a:spAutoFit/>
          </a:bodyPr>
          <a:lstStyle/>
          <a:p>
            <a:r>
              <a:rPr lang="en-US" dirty="0">
                <a:solidFill>
                  <a:srgbClr val="275476"/>
                </a:solidFill>
              </a:rPr>
              <a:t>Physical Classroom Arrangement</a:t>
            </a:r>
          </a:p>
        </p:txBody>
      </p:sp>
      <p:sp>
        <p:nvSpPr>
          <p:cNvPr id="6" name="TextBox 5">
            <a:extLst>
              <a:ext uri="{FF2B5EF4-FFF2-40B4-BE49-F238E27FC236}">
                <a16:creationId xmlns:a16="http://schemas.microsoft.com/office/drawing/2014/main" id="{4DF72AFC-3F42-318D-AB28-B092E5184B42}"/>
              </a:ext>
            </a:extLst>
          </p:cNvPr>
          <p:cNvSpPr txBox="1"/>
          <p:nvPr/>
        </p:nvSpPr>
        <p:spPr>
          <a:xfrm>
            <a:off x="798534" y="5059190"/>
            <a:ext cx="3163045" cy="369332"/>
          </a:xfrm>
          <a:prstGeom prst="rect">
            <a:avLst/>
          </a:prstGeom>
          <a:noFill/>
        </p:spPr>
        <p:txBody>
          <a:bodyPr wrap="none" rtlCol="0">
            <a:spAutoFit/>
          </a:bodyPr>
          <a:lstStyle/>
          <a:p>
            <a:r>
              <a:rPr lang="en-US" dirty="0">
                <a:solidFill>
                  <a:srgbClr val="275476"/>
                </a:solidFill>
              </a:rPr>
              <a:t>Transitions To and From Activity</a:t>
            </a:r>
          </a:p>
        </p:txBody>
      </p:sp>
      <p:sp>
        <p:nvSpPr>
          <p:cNvPr id="9" name="TextBox 8">
            <a:extLst>
              <a:ext uri="{FF2B5EF4-FFF2-40B4-BE49-F238E27FC236}">
                <a16:creationId xmlns:a16="http://schemas.microsoft.com/office/drawing/2014/main" id="{F27C212C-3E1B-E89F-5CE6-091344D5B1D5}"/>
              </a:ext>
            </a:extLst>
          </p:cNvPr>
          <p:cNvSpPr txBox="1"/>
          <p:nvPr/>
        </p:nvSpPr>
        <p:spPr>
          <a:xfrm>
            <a:off x="8509013" y="2656168"/>
            <a:ext cx="2198359" cy="369332"/>
          </a:xfrm>
          <a:prstGeom prst="rect">
            <a:avLst/>
          </a:prstGeom>
          <a:noFill/>
        </p:spPr>
        <p:txBody>
          <a:bodyPr wrap="none" rtlCol="0">
            <a:spAutoFit/>
          </a:bodyPr>
          <a:lstStyle/>
          <a:p>
            <a:r>
              <a:rPr lang="en-US" dirty="0">
                <a:solidFill>
                  <a:srgbClr val="275476"/>
                </a:solidFill>
              </a:rPr>
              <a:t>Resource Preparation</a:t>
            </a:r>
          </a:p>
        </p:txBody>
      </p:sp>
      <p:sp>
        <p:nvSpPr>
          <p:cNvPr id="11" name="TextBox 10">
            <a:extLst>
              <a:ext uri="{FF2B5EF4-FFF2-40B4-BE49-F238E27FC236}">
                <a16:creationId xmlns:a16="http://schemas.microsoft.com/office/drawing/2014/main" id="{51951072-7968-2E80-E416-4613DAB0AAE2}"/>
              </a:ext>
            </a:extLst>
          </p:cNvPr>
          <p:cNvSpPr txBox="1"/>
          <p:nvPr/>
        </p:nvSpPr>
        <p:spPr>
          <a:xfrm>
            <a:off x="8509013" y="5126414"/>
            <a:ext cx="1948034" cy="369332"/>
          </a:xfrm>
          <a:prstGeom prst="rect">
            <a:avLst/>
          </a:prstGeom>
          <a:noFill/>
        </p:spPr>
        <p:txBody>
          <a:bodyPr wrap="none" rtlCol="0">
            <a:spAutoFit/>
          </a:bodyPr>
          <a:lstStyle/>
          <a:p>
            <a:r>
              <a:rPr lang="en-US" dirty="0">
                <a:solidFill>
                  <a:srgbClr val="275476"/>
                </a:solidFill>
              </a:rPr>
              <a:t>Routines and Ques</a:t>
            </a:r>
          </a:p>
        </p:txBody>
      </p:sp>
      <p:sp>
        <p:nvSpPr>
          <p:cNvPr id="13" name="TextBox 12">
            <a:extLst>
              <a:ext uri="{FF2B5EF4-FFF2-40B4-BE49-F238E27FC236}">
                <a16:creationId xmlns:a16="http://schemas.microsoft.com/office/drawing/2014/main" id="{2C88832E-44E8-260A-2032-768C812DBABC}"/>
              </a:ext>
            </a:extLst>
          </p:cNvPr>
          <p:cNvSpPr txBox="1"/>
          <p:nvPr/>
        </p:nvSpPr>
        <p:spPr>
          <a:xfrm>
            <a:off x="7601106" y="6128595"/>
            <a:ext cx="2913746" cy="369332"/>
          </a:xfrm>
          <a:prstGeom prst="rect">
            <a:avLst/>
          </a:prstGeom>
          <a:noFill/>
        </p:spPr>
        <p:txBody>
          <a:bodyPr wrap="none" rtlCol="0">
            <a:spAutoFit/>
          </a:bodyPr>
          <a:lstStyle/>
          <a:p>
            <a:r>
              <a:rPr lang="en-US" dirty="0">
                <a:solidFill>
                  <a:srgbClr val="275476"/>
                </a:solidFill>
              </a:rPr>
              <a:t>Expected Learning Outcomes</a:t>
            </a:r>
          </a:p>
        </p:txBody>
      </p:sp>
      <p:sp>
        <p:nvSpPr>
          <p:cNvPr id="14" name="TextBox 13">
            <a:extLst>
              <a:ext uri="{FF2B5EF4-FFF2-40B4-BE49-F238E27FC236}">
                <a16:creationId xmlns:a16="http://schemas.microsoft.com/office/drawing/2014/main" id="{AA0F2675-AE6C-B49B-D404-BE692E93CE2C}"/>
              </a:ext>
            </a:extLst>
          </p:cNvPr>
          <p:cNvSpPr txBox="1"/>
          <p:nvPr/>
        </p:nvSpPr>
        <p:spPr>
          <a:xfrm>
            <a:off x="9573758" y="3442834"/>
            <a:ext cx="1066510" cy="369332"/>
          </a:xfrm>
          <a:prstGeom prst="rect">
            <a:avLst/>
          </a:prstGeom>
          <a:noFill/>
        </p:spPr>
        <p:txBody>
          <a:bodyPr wrap="none" rtlCol="0">
            <a:spAutoFit/>
          </a:bodyPr>
          <a:lstStyle/>
          <a:p>
            <a:r>
              <a:rPr lang="en-US" dirty="0">
                <a:solidFill>
                  <a:srgbClr val="275476"/>
                </a:solidFill>
              </a:rPr>
              <a:t>Materials</a:t>
            </a:r>
          </a:p>
        </p:txBody>
      </p:sp>
      <p:sp>
        <p:nvSpPr>
          <p:cNvPr id="16" name="TextBox 15">
            <a:extLst>
              <a:ext uri="{FF2B5EF4-FFF2-40B4-BE49-F238E27FC236}">
                <a16:creationId xmlns:a16="http://schemas.microsoft.com/office/drawing/2014/main" id="{51A1A6E6-351A-8278-319C-7CA603789E6F}"/>
              </a:ext>
            </a:extLst>
          </p:cNvPr>
          <p:cNvSpPr txBox="1"/>
          <p:nvPr/>
        </p:nvSpPr>
        <p:spPr>
          <a:xfrm>
            <a:off x="798534" y="2942706"/>
            <a:ext cx="2785058" cy="369332"/>
          </a:xfrm>
          <a:prstGeom prst="rect">
            <a:avLst/>
          </a:prstGeom>
          <a:noFill/>
        </p:spPr>
        <p:txBody>
          <a:bodyPr wrap="none" rtlCol="0">
            <a:spAutoFit/>
          </a:bodyPr>
          <a:lstStyle/>
          <a:p>
            <a:r>
              <a:rPr lang="en-US" dirty="0">
                <a:solidFill>
                  <a:srgbClr val="275476"/>
                </a:solidFill>
              </a:rPr>
              <a:t>Facilitation Skills/ Strategies</a:t>
            </a:r>
          </a:p>
        </p:txBody>
      </p:sp>
      <p:sp>
        <p:nvSpPr>
          <p:cNvPr id="18" name="TextBox 17">
            <a:extLst>
              <a:ext uri="{FF2B5EF4-FFF2-40B4-BE49-F238E27FC236}">
                <a16:creationId xmlns:a16="http://schemas.microsoft.com/office/drawing/2014/main" id="{E6456B4D-727D-C03A-39D4-C0F3CB93007A}"/>
              </a:ext>
            </a:extLst>
          </p:cNvPr>
          <p:cNvSpPr txBox="1"/>
          <p:nvPr/>
        </p:nvSpPr>
        <p:spPr>
          <a:xfrm>
            <a:off x="1278232" y="1871220"/>
            <a:ext cx="3505703" cy="369332"/>
          </a:xfrm>
          <a:prstGeom prst="rect">
            <a:avLst/>
          </a:prstGeom>
          <a:noFill/>
        </p:spPr>
        <p:txBody>
          <a:bodyPr wrap="none" rtlCol="0">
            <a:spAutoFit/>
          </a:bodyPr>
          <a:lstStyle/>
          <a:p>
            <a:r>
              <a:rPr lang="en-US" dirty="0">
                <a:solidFill>
                  <a:srgbClr val="275476"/>
                </a:solidFill>
              </a:rPr>
              <a:t>Specific Differentiation Adaptations</a:t>
            </a:r>
          </a:p>
        </p:txBody>
      </p:sp>
      <p:sp>
        <p:nvSpPr>
          <p:cNvPr id="19" name="TextBox 18">
            <a:extLst>
              <a:ext uri="{FF2B5EF4-FFF2-40B4-BE49-F238E27FC236}">
                <a16:creationId xmlns:a16="http://schemas.microsoft.com/office/drawing/2014/main" id="{337C76AD-C236-312A-3342-1610D0B5E91C}"/>
              </a:ext>
            </a:extLst>
          </p:cNvPr>
          <p:cNvSpPr txBox="1"/>
          <p:nvPr/>
        </p:nvSpPr>
        <p:spPr>
          <a:xfrm>
            <a:off x="552676" y="4093281"/>
            <a:ext cx="2298321" cy="369332"/>
          </a:xfrm>
          <a:prstGeom prst="rect">
            <a:avLst/>
          </a:prstGeom>
          <a:noFill/>
        </p:spPr>
        <p:txBody>
          <a:bodyPr wrap="none" rtlCol="0">
            <a:spAutoFit/>
          </a:bodyPr>
          <a:lstStyle/>
          <a:p>
            <a:r>
              <a:rPr lang="en-US" dirty="0">
                <a:solidFill>
                  <a:srgbClr val="275476"/>
                </a:solidFill>
              </a:rPr>
              <a:t>Questioning Strategies</a:t>
            </a:r>
          </a:p>
        </p:txBody>
      </p:sp>
      <p:sp>
        <p:nvSpPr>
          <p:cNvPr id="20" name="TextBox 19">
            <a:extLst>
              <a:ext uri="{FF2B5EF4-FFF2-40B4-BE49-F238E27FC236}">
                <a16:creationId xmlns:a16="http://schemas.microsoft.com/office/drawing/2014/main" id="{7AA686D5-066D-2BFC-C9ED-A0D07E74E6ED}"/>
              </a:ext>
            </a:extLst>
          </p:cNvPr>
          <p:cNvSpPr txBox="1"/>
          <p:nvPr/>
        </p:nvSpPr>
        <p:spPr>
          <a:xfrm>
            <a:off x="9573758" y="4277687"/>
            <a:ext cx="746808" cy="369332"/>
          </a:xfrm>
          <a:prstGeom prst="rect">
            <a:avLst/>
          </a:prstGeom>
          <a:noFill/>
        </p:spPr>
        <p:txBody>
          <a:bodyPr wrap="none" rtlCol="0">
            <a:spAutoFit/>
          </a:bodyPr>
          <a:lstStyle/>
          <a:p>
            <a:r>
              <a:rPr lang="en-US" dirty="0">
                <a:solidFill>
                  <a:srgbClr val="275476"/>
                </a:solidFill>
              </a:rPr>
              <a:t>Pivots</a:t>
            </a:r>
          </a:p>
        </p:txBody>
      </p:sp>
      <p:sp>
        <p:nvSpPr>
          <p:cNvPr id="22" name="TextBox 21">
            <a:extLst>
              <a:ext uri="{FF2B5EF4-FFF2-40B4-BE49-F238E27FC236}">
                <a16:creationId xmlns:a16="http://schemas.microsoft.com/office/drawing/2014/main" id="{0EABC680-B10D-A3F9-1DE1-6AD26A624F49}"/>
              </a:ext>
            </a:extLst>
          </p:cNvPr>
          <p:cNvSpPr txBox="1"/>
          <p:nvPr/>
        </p:nvSpPr>
        <p:spPr>
          <a:xfrm>
            <a:off x="1372265" y="6187014"/>
            <a:ext cx="3317639" cy="369332"/>
          </a:xfrm>
          <a:prstGeom prst="rect">
            <a:avLst/>
          </a:prstGeom>
          <a:noFill/>
        </p:spPr>
        <p:txBody>
          <a:bodyPr wrap="none" rtlCol="0">
            <a:spAutoFit/>
          </a:bodyPr>
          <a:lstStyle/>
          <a:p>
            <a:r>
              <a:rPr lang="en-US" dirty="0">
                <a:solidFill>
                  <a:srgbClr val="275476"/>
                </a:solidFill>
              </a:rPr>
              <a:t>Teacher Positioning and Presence</a:t>
            </a:r>
          </a:p>
        </p:txBody>
      </p:sp>
      <p:cxnSp>
        <p:nvCxnSpPr>
          <p:cNvPr id="24" name="Straight Arrow Connector 23">
            <a:extLst>
              <a:ext uri="{FF2B5EF4-FFF2-40B4-BE49-F238E27FC236}">
                <a16:creationId xmlns:a16="http://schemas.microsoft.com/office/drawing/2014/main" id="{E54F9E6E-4AD0-F7F2-6267-B26EB77B85D1}"/>
              </a:ext>
            </a:extLst>
          </p:cNvPr>
          <p:cNvCxnSpPr>
            <a:cxnSpLocks/>
            <a:stCxn id="4" idx="0"/>
            <a:endCxn id="18" idx="3"/>
          </p:cNvCxnSpPr>
          <p:nvPr/>
        </p:nvCxnSpPr>
        <p:spPr>
          <a:xfrm flipH="1" flipV="1">
            <a:off x="4783935" y="2055886"/>
            <a:ext cx="1312065" cy="79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6C5BD7-14D7-1BCF-616C-03C233397831}"/>
              </a:ext>
            </a:extLst>
          </p:cNvPr>
          <p:cNvCxnSpPr>
            <a:stCxn id="4" idx="1"/>
            <a:endCxn id="16" idx="3"/>
          </p:cNvCxnSpPr>
          <p:nvPr/>
        </p:nvCxnSpPr>
        <p:spPr>
          <a:xfrm flipH="1" flipV="1">
            <a:off x="3583592" y="3127372"/>
            <a:ext cx="1548132" cy="115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E6D89F8-3B57-B3B7-0AD0-0433FB051C20}"/>
              </a:ext>
            </a:extLst>
          </p:cNvPr>
          <p:cNvCxnSpPr>
            <a:stCxn id="4" idx="0"/>
            <a:endCxn id="5" idx="1"/>
          </p:cNvCxnSpPr>
          <p:nvPr/>
        </p:nvCxnSpPr>
        <p:spPr>
          <a:xfrm flipV="1">
            <a:off x="6096000" y="2086027"/>
            <a:ext cx="1203974" cy="76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E284BA-7E7C-B522-826E-CEB6B4F72A86}"/>
              </a:ext>
            </a:extLst>
          </p:cNvPr>
          <p:cNvCxnSpPr>
            <a:stCxn id="4" idx="2"/>
            <a:endCxn id="22" idx="3"/>
          </p:cNvCxnSpPr>
          <p:nvPr/>
        </p:nvCxnSpPr>
        <p:spPr>
          <a:xfrm flipH="1">
            <a:off x="4689904" y="5708848"/>
            <a:ext cx="1406096" cy="662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7AE07F2-74F5-C74C-69AA-3A4608F702B6}"/>
              </a:ext>
            </a:extLst>
          </p:cNvPr>
          <p:cNvCxnSpPr>
            <a:stCxn id="4" idx="2"/>
            <a:endCxn id="13" idx="1"/>
          </p:cNvCxnSpPr>
          <p:nvPr/>
        </p:nvCxnSpPr>
        <p:spPr>
          <a:xfrm>
            <a:off x="6096000" y="5708848"/>
            <a:ext cx="1505106" cy="604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6AB9FD3-1887-3DD5-82F6-4974512FEBF2}"/>
              </a:ext>
            </a:extLst>
          </p:cNvPr>
          <p:cNvCxnSpPr>
            <a:stCxn id="4" idx="1"/>
            <a:endCxn id="19" idx="3"/>
          </p:cNvCxnSpPr>
          <p:nvPr/>
        </p:nvCxnSpPr>
        <p:spPr>
          <a:xfrm flipH="1">
            <a:off x="2850997" y="4277687"/>
            <a:ext cx="2280727" cy="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B4F6595-2B37-1444-97A3-4D326D303853}"/>
              </a:ext>
            </a:extLst>
          </p:cNvPr>
          <p:cNvCxnSpPr>
            <a:stCxn id="4" idx="1"/>
            <a:endCxn id="6" idx="3"/>
          </p:cNvCxnSpPr>
          <p:nvPr/>
        </p:nvCxnSpPr>
        <p:spPr>
          <a:xfrm flipH="1">
            <a:off x="3961579" y="4277687"/>
            <a:ext cx="1170145" cy="96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5EFFF7-A9F9-CA8E-81E4-9EE9A9AAEFE6}"/>
              </a:ext>
            </a:extLst>
          </p:cNvPr>
          <p:cNvCxnSpPr>
            <a:stCxn id="4" idx="3"/>
            <a:endCxn id="9" idx="1"/>
          </p:cNvCxnSpPr>
          <p:nvPr/>
        </p:nvCxnSpPr>
        <p:spPr>
          <a:xfrm flipV="1">
            <a:off x="7060276" y="2840834"/>
            <a:ext cx="1448737" cy="1436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1A8B9A6-5A3B-BCD9-2022-FE2CADF114A0}"/>
              </a:ext>
            </a:extLst>
          </p:cNvPr>
          <p:cNvCxnSpPr>
            <a:stCxn id="4" idx="3"/>
            <a:endCxn id="11" idx="1"/>
          </p:cNvCxnSpPr>
          <p:nvPr/>
        </p:nvCxnSpPr>
        <p:spPr>
          <a:xfrm>
            <a:off x="7060276" y="4277687"/>
            <a:ext cx="1448737" cy="103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B24F38B-3BCA-7B74-FE23-ED386A0FA94E}"/>
              </a:ext>
            </a:extLst>
          </p:cNvPr>
          <p:cNvCxnSpPr>
            <a:stCxn id="4" idx="3"/>
            <a:endCxn id="14" idx="1"/>
          </p:cNvCxnSpPr>
          <p:nvPr/>
        </p:nvCxnSpPr>
        <p:spPr>
          <a:xfrm flipV="1">
            <a:off x="7060276" y="3627500"/>
            <a:ext cx="2513482" cy="65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F071D1A-363E-5929-8150-1939971BDA71}"/>
              </a:ext>
            </a:extLst>
          </p:cNvPr>
          <p:cNvCxnSpPr>
            <a:stCxn id="4" idx="3"/>
            <a:endCxn id="20" idx="1"/>
          </p:cNvCxnSpPr>
          <p:nvPr/>
        </p:nvCxnSpPr>
        <p:spPr>
          <a:xfrm>
            <a:off x="7060276" y="4277687"/>
            <a:ext cx="251348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350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E8AD84-EBE4-9A44-FB2D-AAB8E133DC54}"/>
              </a:ext>
            </a:extLst>
          </p:cNvPr>
          <p:cNvSpPr txBox="1"/>
          <p:nvPr/>
        </p:nvSpPr>
        <p:spPr>
          <a:xfrm>
            <a:off x="652911" y="2876553"/>
            <a:ext cx="1562792" cy="2585323"/>
          </a:xfrm>
          <a:prstGeom prst="rect">
            <a:avLst/>
          </a:prstGeom>
          <a:noFill/>
          <a:ln w="25400">
            <a:solidFill>
              <a:srgbClr val="275476"/>
            </a:solidFill>
          </a:ln>
        </p:spPr>
        <p:txBody>
          <a:bodyPr wrap="square" rtlCol="0">
            <a:spAutoFit/>
          </a:bodyPr>
          <a:lstStyle/>
          <a:p>
            <a:pPr algn="ctr"/>
            <a:endParaRPr lang="en-US" dirty="0">
              <a:solidFill>
                <a:srgbClr val="275476"/>
              </a:solidFill>
            </a:endParaRPr>
          </a:p>
          <a:p>
            <a:pPr algn="ctr"/>
            <a:endParaRPr lang="en-US" dirty="0">
              <a:solidFill>
                <a:srgbClr val="275476"/>
              </a:solidFill>
            </a:endParaRPr>
          </a:p>
          <a:p>
            <a:pPr algn="ctr"/>
            <a:r>
              <a:rPr lang="en-US" dirty="0">
                <a:solidFill>
                  <a:srgbClr val="275476"/>
                </a:solidFill>
              </a:rPr>
              <a:t>Small Group Brainstorming and Comments/ Feedback</a:t>
            </a:r>
          </a:p>
          <a:p>
            <a:pPr algn="ctr"/>
            <a:endParaRPr lang="en-US" dirty="0">
              <a:solidFill>
                <a:srgbClr val="275476"/>
              </a:solidFill>
            </a:endParaRPr>
          </a:p>
          <a:p>
            <a:pPr algn="ctr"/>
            <a:endParaRPr lang="en-US" dirty="0">
              <a:solidFill>
                <a:srgbClr val="275476"/>
              </a:solidFill>
            </a:endParaRPr>
          </a:p>
        </p:txBody>
      </p:sp>
      <p:sp>
        <p:nvSpPr>
          <p:cNvPr id="5" name="TextBox 4">
            <a:extLst>
              <a:ext uri="{FF2B5EF4-FFF2-40B4-BE49-F238E27FC236}">
                <a16:creationId xmlns:a16="http://schemas.microsoft.com/office/drawing/2014/main" id="{27769923-FA8A-44FD-54C6-190130795EA9}"/>
              </a:ext>
            </a:extLst>
          </p:cNvPr>
          <p:cNvSpPr txBox="1"/>
          <p:nvPr/>
        </p:nvSpPr>
        <p:spPr>
          <a:xfrm>
            <a:off x="3731419" y="3984548"/>
            <a:ext cx="1911927" cy="369332"/>
          </a:xfrm>
          <a:prstGeom prst="rect">
            <a:avLst/>
          </a:prstGeom>
          <a:noFill/>
          <a:ln w="25400">
            <a:solidFill>
              <a:srgbClr val="275476"/>
            </a:solidFill>
          </a:ln>
        </p:spPr>
        <p:txBody>
          <a:bodyPr wrap="square" rtlCol="0">
            <a:spAutoFit/>
          </a:bodyPr>
          <a:lstStyle/>
          <a:p>
            <a:pPr algn="ctr"/>
            <a:r>
              <a:rPr lang="en-US" dirty="0">
                <a:solidFill>
                  <a:srgbClr val="275476"/>
                </a:solidFill>
              </a:rPr>
              <a:t>Gallery Walk</a:t>
            </a:r>
          </a:p>
        </p:txBody>
      </p:sp>
      <p:sp>
        <p:nvSpPr>
          <p:cNvPr id="7" name="TextBox 6">
            <a:extLst>
              <a:ext uri="{FF2B5EF4-FFF2-40B4-BE49-F238E27FC236}">
                <a16:creationId xmlns:a16="http://schemas.microsoft.com/office/drawing/2014/main" id="{FB4E2BFF-E37C-7C03-CDE1-38147F22989C}"/>
              </a:ext>
            </a:extLst>
          </p:cNvPr>
          <p:cNvSpPr txBox="1"/>
          <p:nvPr/>
        </p:nvSpPr>
        <p:spPr>
          <a:xfrm>
            <a:off x="6666806" y="2021114"/>
            <a:ext cx="3998811" cy="646331"/>
          </a:xfrm>
          <a:prstGeom prst="rect">
            <a:avLst/>
          </a:prstGeom>
          <a:noFill/>
        </p:spPr>
        <p:txBody>
          <a:bodyPr wrap="square" rtlCol="0">
            <a:spAutoFit/>
          </a:bodyPr>
          <a:lstStyle/>
          <a:p>
            <a:r>
              <a:rPr lang="en-US" dirty="0">
                <a:solidFill>
                  <a:srgbClr val="275476"/>
                </a:solidFill>
              </a:rPr>
              <a:t>Key question in groups with silent walk around with posters and post Its</a:t>
            </a:r>
          </a:p>
        </p:txBody>
      </p:sp>
      <p:sp>
        <p:nvSpPr>
          <p:cNvPr id="8" name="TextBox 7">
            <a:extLst>
              <a:ext uri="{FF2B5EF4-FFF2-40B4-BE49-F238E27FC236}">
                <a16:creationId xmlns:a16="http://schemas.microsoft.com/office/drawing/2014/main" id="{66099A91-6A29-456B-55F7-F0446E6819BD}"/>
              </a:ext>
            </a:extLst>
          </p:cNvPr>
          <p:cNvSpPr txBox="1"/>
          <p:nvPr/>
        </p:nvSpPr>
        <p:spPr>
          <a:xfrm>
            <a:off x="7504618" y="3135719"/>
            <a:ext cx="3849182" cy="646331"/>
          </a:xfrm>
          <a:prstGeom prst="rect">
            <a:avLst/>
          </a:prstGeom>
          <a:noFill/>
        </p:spPr>
        <p:txBody>
          <a:bodyPr wrap="square" rtlCol="0">
            <a:spAutoFit/>
          </a:bodyPr>
          <a:lstStyle/>
          <a:p>
            <a:r>
              <a:rPr lang="en-US" dirty="0">
                <a:solidFill>
                  <a:srgbClr val="275476"/>
                </a:solidFill>
              </a:rPr>
              <a:t>Key question in groups small paper, Pass with Post Its and group reflection</a:t>
            </a:r>
          </a:p>
        </p:txBody>
      </p:sp>
      <p:sp>
        <p:nvSpPr>
          <p:cNvPr id="12" name="TextBox 11">
            <a:extLst>
              <a:ext uri="{FF2B5EF4-FFF2-40B4-BE49-F238E27FC236}">
                <a16:creationId xmlns:a16="http://schemas.microsoft.com/office/drawing/2014/main" id="{630C8EEB-29B0-355A-901A-1218A5919449}"/>
              </a:ext>
            </a:extLst>
          </p:cNvPr>
          <p:cNvSpPr txBox="1"/>
          <p:nvPr/>
        </p:nvSpPr>
        <p:spPr>
          <a:xfrm>
            <a:off x="7504618" y="4191497"/>
            <a:ext cx="3998811" cy="923330"/>
          </a:xfrm>
          <a:prstGeom prst="rect">
            <a:avLst/>
          </a:prstGeom>
          <a:noFill/>
        </p:spPr>
        <p:txBody>
          <a:bodyPr wrap="square" rtlCol="0">
            <a:spAutoFit/>
          </a:bodyPr>
          <a:lstStyle/>
          <a:p>
            <a:r>
              <a:rPr lang="en-US" dirty="0">
                <a:solidFill>
                  <a:srgbClr val="275476"/>
                </a:solidFill>
              </a:rPr>
              <a:t>Key question in groups posted to chat and homework to add commentary and feedback</a:t>
            </a:r>
          </a:p>
        </p:txBody>
      </p:sp>
      <p:sp>
        <p:nvSpPr>
          <p:cNvPr id="13" name="TextBox 12">
            <a:extLst>
              <a:ext uri="{FF2B5EF4-FFF2-40B4-BE49-F238E27FC236}">
                <a16:creationId xmlns:a16="http://schemas.microsoft.com/office/drawing/2014/main" id="{FCB2FEF2-6B67-59CA-43EC-01A818E444CD}"/>
              </a:ext>
            </a:extLst>
          </p:cNvPr>
          <p:cNvSpPr txBox="1"/>
          <p:nvPr/>
        </p:nvSpPr>
        <p:spPr>
          <a:xfrm>
            <a:off x="6666806" y="5479708"/>
            <a:ext cx="3998811" cy="1200329"/>
          </a:xfrm>
          <a:prstGeom prst="rect">
            <a:avLst/>
          </a:prstGeom>
          <a:noFill/>
        </p:spPr>
        <p:txBody>
          <a:bodyPr wrap="square" rtlCol="0">
            <a:spAutoFit/>
          </a:bodyPr>
          <a:lstStyle/>
          <a:p>
            <a:r>
              <a:rPr lang="en-US" dirty="0">
                <a:solidFill>
                  <a:srgbClr val="275476"/>
                </a:solidFill>
              </a:rPr>
              <a:t>Key question in groups posted to chat and homework to read all and create your own personal version to bring to class</a:t>
            </a:r>
          </a:p>
        </p:txBody>
      </p:sp>
      <p:sp>
        <p:nvSpPr>
          <p:cNvPr id="14" name="Right Arrow 13">
            <a:extLst>
              <a:ext uri="{FF2B5EF4-FFF2-40B4-BE49-F238E27FC236}">
                <a16:creationId xmlns:a16="http://schemas.microsoft.com/office/drawing/2014/main" id="{74834F74-746E-08BC-8B3C-D246CD88A546}"/>
              </a:ext>
            </a:extLst>
          </p:cNvPr>
          <p:cNvSpPr/>
          <p:nvPr/>
        </p:nvSpPr>
        <p:spPr>
          <a:xfrm>
            <a:off x="2459564" y="4061914"/>
            <a:ext cx="1027993" cy="259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A37C7CC7-CBC9-A3F9-97F2-1B5C44035713}"/>
              </a:ext>
            </a:extLst>
          </p:cNvPr>
          <p:cNvCxnSpPr>
            <a:stCxn id="5" idx="3"/>
            <a:endCxn id="7" idx="1"/>
          </p:cNvCxnSpPr>
          <p:nvPr/>
        </p:nvCxnSpPr>
        <p:spPr>
          <a:xfrm flipV="1">
            <a:off x="5643346" y="2344280"/>
            <a:ext cx="1023460" cy="1824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D61E6B7-29C1-255E-F29A-DE92BBE4C645}"/>
              </a:ext>
            </a:extLst>
          </p:cNvPr>
          <p:cNvCxnSpPr>
            <a:stCxn id="5" idx="3"/>
            <a:endCxn id="8" idx="1"/>
          </p:cNvCxnSpPr>
          <p:nvPr/>
        </p:nvCxnSpPr>
        <p:spPr>
          <a:xfrm flipV="1">
            <a:off x="5643346" y="3458885"/>
            <a:ext cx="1861272" cy="71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93193DB-6773-92BD-3E26-B980873890B5}"/>
              </a:ext>
            </a:extLst>
          </p:cNvPr>
          <p:cNvCxnSpPr>
            <a:stCxn id="5" idx="3"/>
            <a:endCxn id="12" idx="1"/>
          </p:cNvCxnSpPr>
          <p:nvPr/>
        </p:nvCxnSpPr>
        <p:spPr>
          <a:xfrm>
            <a:off x="5643346" y="4169214"/>
            <a:ext cx="1861272" cy="483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534DAB-B253-D6D8-8424-43D574309DD0}"/>
              </a:ext>
            </a:extLst>
          </p:cNvPr>
          <p:cNvCxnSpPr>
            <a:stCxn id="5" idx="3"/>
            <a:endCxn id="13" idx="1"/>
          </p:cNvCxnSpPr>
          <p:nvPr/>
        </p:nvCxnSpPr>
        <p:spPr>
          <a:xfrm>
            <a:off x="5643346" y="4169214"/>
            <a:ext cx="1023460" cy="191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FBB7D83-B827-46A5-9339-E7555766755F}"/>
              </a:ext>
            </a:extLst>
          </p:cNvPr>
          <p:cNvSpPr txBox="1"/>
          <p:nvPr/>
        </p:nvSpPr>
        <p:spPr>
          <a:xfrm>
            <a:off x="0" y="298290"/>
            <a:ext cx="2955542" cy="1200329"/>
          </a:xfrm>
          <a:prstGeom prst="rect">
            <a:avLst/>
          </a:prstGeom>
          <a:noFill/>
        </p:spPr>
        <p:txBody>
          <a:bodyPr wrap="square" rtlCol="0">
            <a:spAutoFit/>
          </a:bodyPr>
          <a:lstStyle/>
          <a:p>
            <a:pPr algn="ctr"/>
            <a:r>
              <a:rPr lang="en-US" sz="2400" dirty="0">
                <a:solidFill>
                  <a:srgbClr val="275476"/>
                </a:solidFill>
              </a:rPr>
              <a:t>Desired Teacher Focus Area/ Strategy/ Priority</a:t>
            </a:r>
          </a:p>
        </p:txBody>
      </p:sp>
      <p:sp>
        <p:nvSpPr>
          <p:cNvPr id="24" name="TextBox 23">
            <a:extLst>
              <a:ext uri="{FF2B5EF4-FFF2-40B4-BE49-F238E27FC236}">
                <a16:creationId xmlns:a16="http://schemas.microsoft.com/office/drawing/2014/main" id="{D0259272-39C6-E835-D345-7E1B2BB4B454}"/>
              </a:ext>
            </a:extLst>
          </p:cNvPr>
          <p:cNvSpPr txBox="1"/>
          <p:nvPr/>
        </p:nvSpPr>
        <p:spPr>
          <a:xfrm>
            <a:off x="3880768" y="535863"/>
            <a:ext cx="1744560" cy="461665"/>
          </a:xfrm>
          <a:prstGeom prst="rect">
            <a:avLst/>
          </a:prstGeom>
          <a:noFill/>
        </p:spPr>
        <p:txBody>
          <a:bodyPr wrap="square" rtlCol="0">
            <a:spAutoFit/>
          </a:bodyPr>
          <a:lstStyle/>
          <a:p>
            <a:pPr algn="ctr"/>
            <a:r>
              <a:rPr lang="en-US" sz="2400" dirty="0">
                <a:solidFill>
                  <a:srgbClr val="275476"/>
                </a:solidFill>
              </a:rPr>
              <a:t>Limitation</a:t>
            </a:r>
          </a:p>
        </p:txBody>
      </p:sp>
      <p:sp>
        <p:nvSpPr>
          <p:cNvPr id="25" name="TextBox 24">
            <a:extLst>
              <a:ext uri="{FF2B5EF4-FFF2-40B4-BE49-F238E27FC236}">
                <a16:creationId xmlns:a16="http://schemas.microsoft.com/office/drawing/2014/main" id="{2103EB9F-4AD4-06AB-8ABC-D9669C95549D}"/>
              </a:ext>
            </a:extLst>
          </p:cNvPr>
          <p:cNvSpPr txBox="1"/>
          <p:nvPr/>
        </p:nvSpPr>
        <p:spPr>
          <a:xfrm>
            <a:off x="7574843" y="549319"/>
            <a:ext cx="1730355" cy="461665"/>
          </a:xfrm>
          <a:prstGeom prst="rect">
            <a:avLst/>
          </a:prstGeom>
          <a:noFill/>
        </p:spPr>
        <p:txBody>
          <a:bodyPr wrap="square" rtlCol="0">
            <a:spAutoFit/>
          </a:bodyPr>
          <a:lstStyle/>
          <a:p>
            <a:pPr algn="ctr"/>
            <a:r>
              <a:rPr lang="en-US" sz="2400" dirty="0">
                <a:solidFill>
                  <a:srgbClr val="275476"/>
                </a:solidFill>
              </a:rPr>
              <a:t>Variations</a:t>
            </a:r>
          </a:p>
        </p:txBody>
      </p:sp>
      <p:cxnSp>
        <p:nvCxnSpPr>
          <p:cNvPr id="27" name="Straight Connector 26">
            <a:extLst>
              <a:ext uri="{FF2B5EF4-FFF2-40B4-BE49-F238E27FC236}">
                <a16:creationId xmlns:a16="http://schemas.microsoft.com/office/drawing/2014/main" id="{1B11D31B-B88D-8CE3-EA1E-54C3BF5971CE}"/>
              </a:ext>
            </a:extLst>
          </p:cNvPr>
          <p:cNvCxnSpPr>
            <a:cxnSpLocks/>
          </p:cNvCxnSpPr>
          <p:nvPr/>
        </p:nvCxnSpPr>
        <p:spPr>
          <a:xfrm>
            <a:off x="166255" y="1681499"/>
            <a:ext cx="11337174"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60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CA05-ACED-BD03-A7DC-E6C036581683}"/>
              </a:ext>
            </a:extLst>
          </p:cNvPr>
          <p:cNvSpPr>
            <a:spLocks noGrp="1"/>
          </p:cNvSpPr>
          <p:nvPr>
            <p:ph type="title"/>
          </p:nvPr>
        </p:nvSpPr>
        <p:spPr/>
        <p:txBody>
          <a:bodyPr/>
          <a:lstStyle/>
          <a:p>
            <a:r>
              <a:rPr lang="en-US" dirty="0">
                <a:solidFill>
                  <a:srgbClr val="275476"/>
                </a:solidFill>
              </a:rPr>
              <a:t>Follow Through Phases</a:t>
            </a:r>
          </a:p>
        </p:txBody>
      </p:sp>
      <p:sp>
        <p:nvSpPr>
          <p:cNvPr id="3" name="Content Placeholder 2">
            <a:extLst>
              <a:ext uri="{FF2B5EF4-FFF2-40B4-BE49-F238E27FC236}">
                <a16:creationId xmlns:a16="http://schemas.microsoft.com/office/drawing/2014/main" id="{76A5FE29-E032-D98F-AC0C-1505539A0D7E}"/>
              </a:ext>
            </a:extLst>
          </p:cNvPr>
          <p:cNvSpPr>
            <a:spLocks noGrp="1"/>
          </p:cNvSpPr>
          <p:nvPr>
            <p:ph idx="1"/>
          </p:nvPr>
        </p:nvSpPr>
        <p:spPr/>
        <p:txBody>
          <a:bodyPr/>
          <a:lstStyle/>
          <a:p>
            <a:pPr marL="0" indent="0">
              <a:buNone/>
            </a:pPr>
            <a:r>
              <a:rPr lang="en-US" u="sng" dirty="0">
                <a:solidFill>
                  <a:srgbClr val="275476"/>
                </a:solidFill>
              </a:rPr>
              <a:t>Goal One</a:t>
            </a:r>
          </a:p>
          <a:p>
            <a:pPr marL="0" indent="0">
              <a:buNone/>
            </a:pPr>
            <a:endParaRPr lang="en-US" dirty="0">
              <a:solidFill>
                <a:srgbClr val="275476"/>
              </a:solidFill>
            </a:endParaRPr>
          </a:p>
          <a:p>
            <a:pPr marL="0" indent="0" algn="ctr">
              <a:buNone/>
            </a:pPr>
            <a:r>
              <a:rPr lang="en-US" dirty="0">
                <a:solidFill>
                  <a:srgbClr val="275476"/>
                </a:solidFill>
              </a:rPr>
              <a:t>Execution to match plan core elements.</a:t>
            </a:r>
          </a:p>
          <a:p>
            <a:pPr marL="0" indent="0" algn="ctr">
              <a:buNone/>
            </a:pPr>
            <a:r>
              <a:rPr lang="en-US" dirty="0">
                <a:solidFill>
                  <a:srgbClr val="275476"/>
                </a:solidFill>
              </a:rPr>
              <a:t>Instructional “Contract”.  Minimum Expectations.  </a:t>
            </a:r>
          </a:p>
          <a:p>
            <a:pPr marL="0" indent="0" algn="ctr">
              <a:buNone/>
            </a:pPr>
            <a:r>
              <a:rPr lang="en-US" dirty="0">
                <a:solidFill>
                  <a:srgbClr val="275476"/>
                </a:solidFill>
              </a:rPr>
              <a:t>Share the expectations with leadership and colleagues.  The whole makes them better.  Make no secrets.  </a:t>
            </a:r>
          </a:p>
          <a:p>
            <a:pPr marL="0" indent="0" algn="ctr">
              <a:buNone/>
            </a:pPr>
            <a:r>
              <a:rPr lang="en-US" dirty="0">
                <a:solidFill>
                  <a:srgbClr val="275476"/>
                </a:solidFill>
              </a:rPr>
              <a:t>Build a culture of be who you are, be proud of it, but be better together.</a:t>
            </a:r>
          </a:p>
        </p:txBody>
      </p:sp>
      <p:pic>
        <p:nvPicPr>
          <p:cNvPr id="4" name="Picture 3">
            <a:extLst>
              <a:ext uri="{FF2B5EF4-FFF2-40B4-BE49-F238E27FC236}">
                <a16:creationId xmlns:a16="http://schemas.microsoft.com/office/drawing/2014/main" id="{5ABF331A-938F-227E-7D70-C8C1E832BB6B}"/>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992510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9FF3-4724-8FD1-2739-35CD99763C2A}"/>
              </a:ext>
            </a:extLst>
          </p:cNvPr>
          <p:cNvSpPr>
            <a:spLocks noGrp="1"/>
          </p:cNvSpPr>
          <p:nvPr>
            <p:ph type="title"/>
          </p:nvPr>
        </p:nvSpPr>
        <p:spPr/>
        <p:txBody>
          <a:bodyPr/>
          <a:lstStyle/>
          <a:p>
            <a:r>
              <a:rPr lang="en-US" dirty="0">
                <a:solidFill>
                  <a:srgbClr val="275476"/>
                </a:solidFill>
              </a:rPr>
              <a:t>Follow Through Phases</a:t>
            </a:r>
          </a:p>
        </p:txBody>
      </p:sp>
      <p:sp>
        <p:nvSpPr>
          <p:cNvPr id="3" name="Content Placeholder 2">
            <a:extLst>
              <a:ext uri="{FF2B5EF4-FFF2-40B4-BE49-F238E27FC236}">
                <a16:creationId xmlns:a16="http://schemas.microsoft.com/office/drawing/2014/main" id="{880647F6-5C61-AE5D-6259-214D8BAD4F08}"/>
              </a:ext>
            </a:extLst>
          </p:cNvPr>
          <p:cNvSpPr>
            <a:spLocks noGrp="1"/>
          </p:cNvSpPr>
          <p:nvPr>
            <p:ph idx="1"/>
          </p:nvPr>
        </p:nvSpPr>
        <p:spPr/>
        <p:txBody>
          <a:bodyPr>
            <a:normAutofit/>
          </a:bodyPr>
          <a:lstStyle/>
          <a:p>
            <a:pPr marL="0" indent="0">
              <a:buNone/>
            </a:pPr>
            <a:r>
              <a:rPr lang="en-US" u="sng" dirty="0">
                <a:solidFill>
                  <a:srgbClr val="275476"/>
                </a:solidFill>
              </a:rPr>
              <a:t>Intentional Growth and Coaching</a:t>
            </a:r>
          </a:p>
          <a:p>
            <a:pPr marL="0" indent="0">
              <a:buNone/>
            </a:pPr>
            <a:endParaRPr lang="en-US" dirty="0">
              <a:solidFill>
                <a:srgbClr val="275476"/>
              </a:solidFill>
            </a:endParaRPr>
          </a:p>
          <a:p>
            <a:pPr marL="0" indent="0" algn="ctr">
              <a:buNone/>
            </a:pPr>
            <a:r>
              <a:rPr lang="en-US" dirty="0">
                <a:solidFill>
                  <a:srgbClr val="275476"/>
                </a:solidFill>
              </a:rPr>
              <a:t>Intensive and ongoing support through reflection. </a:t>
            </a:r>
          </a:p>
          <a:p>
            <a:pPr marL="0" indent="0" algn="ctr">
              <a:buNone/>
            </a:pPr>
            <a:r>
              <a:rPr lang="en-US" dirty="0">
                <a:solidFill>
                  <a:srgbClr val="275476"/>
                </a:solidFill>
              </a:rPr>
              <a:t> </a:t>
            </a:r>
          </a:p>
          <a:p>
            <a:pPr marL="0" indent="0" algn="ctr">
              <a:buNone/>
            </a:pPr>
            <a:r>
              <a:rPr lang="en-US" dirty="0">
                <a:solidFill>
                  <a:srgbClr val="275476"/>
                </a:solidFill>
              </a:rPr>
              <a:t>Look for areas of growth. </a:t>
            </a:r>
          </a:p>
          <a:p>
            <a:pPr marL="0" indent="0" algn="ctr">
              <a:buNone/>
            </a:pPr>
            <a:endParaRPr lang="en-US" dirty="0">
              <a:solidFill>
                <a:srgbClr val="275476"/>
              </a:solidFill>
            </a:endParaRPr>
          </a:p>
          <a:p>
            <a:pPr marL="0" indent="0" algn="ctr">
              <a:buNone/>
            </a:pPr>
            <a:r>
              <a:rPr lang="en-US" dirty="0">
                <a:solidFill>
                  <a:srgbClr val="275476"/>
                </a:solidFill>
              </a:rPr>
              <a:t>    Outsource specific coaching to others. (Does not have to be on site)</a:t>
            </a:r>
          </a:p>
          <a:p>
            <a:pPr marL="0" indent="0" algn="ctr">
              <a:buNone/>
            </a:pPr>
            <a:r>
              <a:rPr lang="en-US" dirty="0">
                <a:solidFill>
                  <a:srgbClr val="275476"/>
                </a:solidFill>
              </a:rPr>
              <a:t>Add it to the plan.  Execute it.  Build it to mastery.  Rinse, Repeat. </a:t>
            </a:r>
          </a:p>
        </p:txBody>
      </p:sp>
      <p:pic>
        <p:nvPicPr>
          <p:cNvPr id="4" name="Picture 3">
            <a:extLst>
              <a:ext uri="{FF2B5EF4-FFF2-40B4-BE49-F238E27FC236}">
                <a16:creationId xmlns:a16="http://schemas.microsoft.com/office/drawing/2014/main" id="{26BB0F59-B66E-D610-9539-EB1BC8419743}"/>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194586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87FE-87DB-1687-7F7E-B400343B62B3}"/>
              </a:ext>
            </a:extLst>
          </p:cNvPr>
          <p:cNvSpPr>
            <a:spLocks noGrp="1"/>
          </p:cNvSpPr>
          <p:nvPr>
            <p:ph type="title"/>
          </p:nvPr>
        </p:nvSpPr>
        <p:spPr>
          <a:xfrm>
            <a:off x="4088990" y="2306043"/>
            <a:ext cx="4014019" cy="1006475"/>
          </a:xfrm>
        </p:spPr>
        <p:txBody>
          <a:bodyPr>
            <a:normAutofit/>
          </a:bodyPr>
          <a:lstStyle/>
          <a:p>
            <a:r>
              <a:rPr lang="en-US" sz="3600" dirty="0">
                <a:solidFill>
                  <a:srgbClr val="275476"/>
                </a:solidFill>
              </a:rPr>
              <a:t>In Practicum an I</a:t>
            </a:r>
            <a:r>
              <a:rPr lang="en-US" sz="3600" baseline="30000" dirty="0">
                <a:solidFill>
                  <a:srgbClr val="275476"/>
                </a:solidFill>
              </a:rPr>
              <a:t>3</a:t>
            </a:r>
            <a:r>
              <a:rPr lang="en-US" sz="3600" dirty="0">
                <a:solidFill>
                  <a:srgbClr val="275476"/>
                </a:solidFill>
              </a:rPr>
              <a:t>….</a:t>
            </a:r>
          </a:p>
        </p:txBody>
      </p:sp>
      <p:pic>
        <p:nvPicPr>
          <p:cNvPr id="5" name="Picture 4">
            <a:extLst>
              <a:ext uri="{FF2B5EF4-FFF2-40B4-BE49-F238E27FC236}">
                <a16:creationId xmlns:a16="http://schemas.microsoft.com/office/drawing/2014/main" id="{982DC70C-7E4E-B565-B9D2-8640AE1380CC}"/>
              </a:ext>
            </a:extLst>
          </p:cNvPr>
          <p:cNvPicPr>
            <a:picLocks noChangeAspect="1"/>
          </p:cNvPicPr>
          <p:nvPr/>
        </p:nvPicPr>
        <p:blipFill>
          <a:blip r:embed="rId2"/>
          <a:stretch>
            <a:fillRect/>
          </a:stretch>
        </p:blipFill>
        <p:spPr>
          <a:xfrm>
            <a:off x="10210472" y="6172200"/>
            <a:ext cx="1981527" cy="619227"/>
          </a:xfrm>
          <a:prstGeom prst="rect">
            <a:avLst/>
          </a:prstGeom>
        </p:spPr>
      </p:pic>
      <p:sp>
        <p:nvSpPr>
          <p:cNvPr id="7" name="TextBox 6">
            <a:extLst>
              <a:ext uri="{FF2B5EF4-FFF2-40B4-BE49-F238E27FC236}">
                <a16:creationId xmlns:a16="http://schemas.microsoft.com/office/drawing/2014/main" id="{8C35620C-654D-95D6-3C5D-85AE46BC3E03}"/>
              </a:ext>
            </a:extLst>
          </p:cNvPr>
          <p:cNvSpPr txBox="1"/>
          <p:nvPr/>
        </p:nvSpPr>
        <p:spPr>
          <a:xfrm>
            <a:off x="796249" y="814067"/>
            <a:ext cx="4422058" cy="830997"/>
          </a:xfrm>
          <a:prstGeom prst="rect">
            <a:avLst/>
          </a:prstGeom>
          <a:noFill/>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Is a visual where everyone in the room can react and respond</a:t>
            </a:r>
          </a:p>
        </p:txBody>
      </p:sp>
      <p:sp>
        <p:nvSpPr>
          <p:cNvPr id="9" name="TextBox 8">
            <a:extLst>
              <a:ext uri="{FF2B5EF4-FFF2-40B4-BE49-F238E27FC236}">
                <a16:creationId xmlns:a16="http://schemas.microsoft.com/office/drawing/2014/main" id="{6E5B4D51-943A-DC5E-776D-42BEC0A021F8}"/>
              </a:ext>
            </a:extLst>
          </p:cNvPr>
          <p:cNvSpPr txBox="1"/>
          <p:nvPr/>
        </p:nvSpPr>
        <p:spPr>
          <a:xfrm>
            <a:off x="7030802" y="814067"/>
            <a:ext cx="4664177" cy="830997"/>
          </a:xfrm>
          <a:prstGeom prst="rect">
            <a:avLst/>
          </a:prstGeom>
          <a:noFill/>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Generates quality instructional questions and conversation</a:t>
            </a:r>
          </a:p>
        </p:txBody>
      </p:sp>
      <p:sp>
        <p:nvSpPr>
          <p:cNvPr id="11" name="TextBox 10">
            <a:extLst>
              <a:ext uri="{FF2B5EF4-FFF2-40B4-BE49-F238E27FC236}">
                <a16:creationId xmlns:a16="http://schemas.microsoft.com/office/drawing/2014/main" id="{1C4448DC-6976-0A33-1DBE-7D2E19C731ED}"/>
              </a:ext>
            </a:extLst>
          </p:cNvPr>
          <p:cNvSpPr txBox="1"/>
          <p:nvPr/>
        </p:nvSpPr>
        <p:spPr>
          <a:xfrm>
            <a:off x="7030802" y="4037785"/>
            <a:ext cx="4622717" cy="1938992"/>
          </a:xfrm>
          <a:prstGeom prst="rect">
            <a:avLst/>
          </a:prstGeom>
          <a:noFill/>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Allows for critical conversation about what works and doesn’t, what should happen and what shouldn’t, what timing is good now and what can wait</a:t>
            </a:r>
          </a:p>
        </p:txBody>
      </p:sp>
      <p:sp>
        <p:nvSpPr>
          <p:cNvPr id="13" name="TextBox 12">
            <a:extLst>
              <a:ext uri="{FF2B5EF4-FFF2-40B4-BE49-F238E27FC236}">
                <a16:creationId xmlns:a16="http://schemas.microsoft.com/office/drawing/2014/main" id="{A83327DE-889C-0AE6-2C9C-A92BEFEFD280}"/>
              </a:ext>
            </a:extLst>
          </p:cNvPr>
          <p:cNvSpPr txBox="1"/>
          <p:nvPr/>
        </p:nvSpPr>
        <p:spPr>
          <a:xfrm>
            <a:off x="922062" y="3973497"/>
            <a:ext cx="4170433" cy="2308324"/>
          </a:xfrm>
          <a:prstGeom prst="rect">
            <a:avLst/>
          </a:prstGeom>
          <a:noFill/>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Can be revised to be a blueprint for instructional planning that saves teachers time, keeps them focused on the things that they say matter, while honing delivery and execution.</a:t>
            </a:r>
          </a:p>
        </p:txBody>
      </p:sp>
      <p:cxnSp>
        <p:nvCxnSpPr>
          <p:cNvPr id="4" name="Straight Arrow Connector 3">
            <a:extLst>
              <a:ext uri="{FF2B5EF4-FFF2-40B4-BE49-F238E27FC236}">
                <a16:creationId xmlns:a16="http://schemas.microsoft.com/office/drawing/2014/main" id="{1A59F3EB-E71D-ABBA-0150-D17BF89D0666}"/>
              </a:ext>
            </a:extLst>
          </p:cNvPr>
          <p:cNvCxnSpPr>
            <a:cxnSpLocks/>
            <a:stCxn id="2" idx="0"/>
            <a:endCxn id="7" idx="2"/>
          </p:cNvCxnSpPr>
          <p:nvPr/>
        </p:nvCxnSpPr>
        <p:spPr>
          <a:xfrm flipH="1" flipV="1">
            <a:off x="3007278" y="1645064"/>
            <a:ext cx="3088722" cy="660979"/>
          </a:xfrm>
          <a:prstGeom prst="straightConnector1">
            <a:avLst/>
          </a:prstGeom>
          <a:ln w="25400">
            <a:solidFill>
              <a:srgbClr val="27547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2FBADD-3ED1-DF6F-F549-892EBB6ECF41}"/>
              </a:ext>
            </a:extLst>
          </p:cNvPr>
          <p:cNvCxnSpPr>
            <a:cxnSpLocks/>
            <a:stCxn id="2" idx="0"/>
            <a:endCxn id="9" idx="2"/>
          </p:cNvCxnSpPr>
          <p:nvPr/>
        </p:nvCxnSpPr>
        <p:spPr>
          <a:xfrm flipV="1">
            <a:off x="6096000" y="1645064"/>
            <a:ext cx="3266891" cy="660979"/>
          </a:xfrm>
          <a:prstGeom prst="straightConnector1">
            <a:avLst/>
          </a:prstGeom>
          <a:ln w="25400">
            <a:solidFill>
              <a:srgbClr val="27547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45CE64-CCB2-D8A1-9551-8C1C4B491390}"/>
              </a:ext>
            </a:extLst>
          </p:cNvPr>
          <p:cNvCxnSpPr>
            <a:cxnSpLocks/>
            <a:stCxn id="2" idx="2"/>
            <a:endCxn id="11" idx="0"/>
          </p:cNvCxnSpPr>
          <p:nvPr/>
        </p:nvCxnSpPr>
        <p:spPr>
          <a:xfrm>
            <a:off x="6096000" y="3312518"/>
            <a:ext cx="3246161" cy="725267"/>
          </a:xfrm>
          <a:prstGeom prst="straightConnector1">
            <a:avLst/>
          </a:prstGeom>
          <a:ln w="25400">
            <a:solidFill>
              <a:srgbClr val="27547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C22829-1B02-2E45-BB82-431CB40470EC}"/>
              </a:ext>
            </a:extLst>
          </p:cNvPr>
          <p:cNvCxnSpPr>
            <a:cxnSpLocks/>
            <a:stCxn id="2" idx="2"/>
            <a:endCxn id="13" idx="0"/>
          </p:cNvCxnSpPr>
          <p:nvPr/>
        </p:nvCxnSpPr>
        <p:spPr>
          <a:xfrm flipH="1">
            <a:off x="3007279" y="3312518"/>
            <a:ext cx="3088721" cy="660979"/>
          </a:xfrm>
          <a:prstGeom prst="straightConnector1">
            <a:avLst/>
          </a:prstGeom>
          <a:ln w="25400">
            <a:solidFill>
              <a:srgbClr val="275476"/>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6C3A7A7-F02A-9D85-EFF3-F08E2C61D72E}"/>
              </a:ext>
            </a:extLst>
          </p:cNvPr>
          <p:cNvSpPr/>
          <p:nvPr/>
        </p:nvSpPr>
        <p:spPr>
          <a:xfrm>
            <a:off x="3510116" y="2306043"/>
            <a:ext cx="5412658" cy="1006475"/>
          </a:xfrm>
          <a:prstGeom prst="ellipse">
            <a:avLst/>
          </a:prstGeom>
          <a:noFill/>
          <a:ln w="22225">
            <a:solidFill>
              <a:srgbClr val="2754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628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9C22-E00C-CAEE-20F2-5F7BFEF95578}"/>
              </a:ext>
            </a:extLst>
          </p:cNvPr>
          <p:cNvSpPr>
            <a:spLocks noGrp="1"/>
          </p:cNvSpPr>
          <p:nvPr>
            <p:ph type="title"/>
          </p:nvPr>
        </p:nvSpPr>
        <p:spPr/>
        <p:txBody>
          <a:bodyPr/>
          <a:lstStyle/>
          <a:p>
            <a:r>
              <a:rPr lang="en-US" dirty="0">
                <a:solidFill>
                  <a:srgbClr val="275476"/>
                </a:solidFill>
              </a:rPr>
              <a:t>How it Benefits You…</a:t>
            </a:r>
          </a:p>
        </p:txBody>
      </p:sp>
      <p:sp>
        <p:nvSpPr>
          <p:cNvPr id="3" name="Content Placeholder 2">
            <a:extLst>
              <a:ext uri="{FF2B5EF4-FFF2-40B4-BE49-F238E27FC236}">
                <a16:creationId xmlns:a16="http://schemas.microsoft.com/office/drawing/2014/main" id="{DDD949F7-E6EC-0C4B-6190-FEEA23F63FB5}"/>
              </a:ext>
            </a:extLst>
          </p:cNvPr>
          <p:cNvSpPr>
            <a:spLocks noGrp="1"/>
          </p:cNvSpPr>
          <p:nvPr>
            <p:ph idx="1"/>
          </p:nvPr>
        </p:nvSpPr>
        <p:spPr>
          <a:xfrm>
            <a:off x="838199" y="1393902"/>
            <a:ext cx="10602951" cy="4783061"/>
          </a:xfrm>
        </p:spPr>
        <p:txBody>
          <a:bodyPr>
            <a:normAutofit fontScale="92500" lnSpcReduction="20000"/>
          </a:bodyPr>
          <a:lstStyle/>
          <a:p>
            <a:pPr marL="0" indent="0">
              <a:buNone/>
            </a:pPr>
            <a:r>
              <a:rPr lang="en-US" u="sng" dirty="0">
                <a:solidFill>
                  <a:srgbClr val="275476"/>
                </a:solidFill>
              </a:rPr>
              <a:t>The Now </a:t>
            </a:r>
          </a:p>
          <a:p>
            <a:r>
              <a:rPr lang="en-US" dirty="0">
                <a:solidFill>
                  <a:srgbClr val="275476"/>
                </a:solidFill>
              </a:rPr>
              <a:t>Celebrates a teacher’s skills and individuality</a:t>
            </a:r>
          </a:p>
          <a:p>
            <a:r>
              <a:rPr lang="en-US" dirty="0">
                <a:solidFill>
                  <a:srgbClr val="275476"/>
                </a:solidFill>
              </a:rPr>
              <a:t>Gives teachers meaningful growth feedback</a:t>
            </a:r>
          </a:p>
          <a:p>
            <a:r>
              <a:rPr lang="en-US" dirty="0">
                <a:solidFill>
                  <a:srgbClr val="275476"/>
                </a:solidFill>
              </a:rPr>
              <a:t>Speed up how a new teacher develops, grows, and fills instructional gaps</a:t>
            </a:r>
          </a:p>
          <a:p>
            <a:r>
              <a:rPr lang="en-US" dirty="0">
                <a:solidFill>
                  <a:srgbClr val="275476"/>
                </a:solidFill>
              </a:rPr>
              <a:t>Create purposefully grown differentiated instructional structures that become the foundation for the next 30 years</a:t>
            </a:r>
          </a:p>
          <a:p>
            <a:r>
              <a:rPr lang="en-US" dirty="0">
                <a:solidFill>
                  <a:srgbClr val="275476"/>
                </a:solidFill>
              </a:rPr>
              <a:t>Allows schools to outsource coaching and induction of new staff</a:t>
            </a:r>
          </a:p>
          <a:p>
            <a:r>
              <a:rPr lang="en-US" dirty="0">
                <a:solidFill>
                  <a:srgbClr val="275476"/>
                </a:solidFill>
              </a:rPr>
              <a:t>Offers new ways for leadership to support new teachers practically</a:t>
            </a:r>
          </a:p>
          <a:p>
            <a:pPr marL="0" indent="0" algn="ctr">
              <a:buNone/>
            </a:pPr>
            <a:endParaRPr lang="en-US" u="sng" dirty="0">
              <a:solidFill>
                <a:srgbClr val="275476"/>
              </a:solidFill>
            </a:endParaRPr>
          </a:p>
          <a:p>
            <a:pPr marL="0" indent="0">
              <a:buNone/>
            </a:pPr>
            <a:r>
              <a:rPr lang="en-US" u="sng" dirty="0">
                <a:solidFill>
                  <a:srgbClr val="275476"/>
                </a:solidFill>
              </a:rPr>
              <a:t>The Later</a:t>
            </a:r>
          </a:p>
          <a:p>
            <a:r>
              <a:rPr lang="en-US" dirty="0">
                <a:solidFill>
                  <a:srgbClr val="275476"/>
                </a:solidFill>
              </a:rPr>
              <a:t>Retain staff by focusing on specific and targeted individual growth</a:t>
            </a:r>
          </a:p>
          <a:p>
            <a:r>
              <a:rPr lang="en-US" dirty="0">
                <a:solidFill>
                  <a:srgbClr val="275476"/>
                </a:solidFill>
              </a:rPr>
              <a:t>May create a culture of authenticity and honesty amongst school</a:t>
            </a:r>
          </a:p>
        </p:txBody>
      </p:sp>
      <p:pic>
        <p:nvPicPr>
          <p:cNvPr id="4" name="Picture 3">
            <a:extLst>
              <a:ext uri="{FF2B5EF4-FFF2-40B4-BE49-F238E27FC236}">
                <a16:creationId xmlns:a16="http://schemas.microsoft.com/office/drawing/2014/main" id="{AACE45A7-6BAD-A4C3-84D5-59FAF4FFB9B5}"/>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852514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E79F-3799-18D4-CDB9-693AC8A25853}"/>
              </a:ext>
            </a:extLst>
          </p:cNvPr>
          <p:cNvSpPr>
            <a:spLocks noGrp="1"/>
          </p:cNvSpPr>
          <p:nvPr>
            <p:ph type="title"/>
          </p:nvPr>
        </p:nvSpPr>
        <p:spPr/>
        <p:txBody>
          <a:bodyPr/>
          <a:lstStyle/>
          <a:p>
            <a:r>
              <a:rPr lang="en-US" dirty="0">
                <a:solidFill>
                  <a:srgbClr val="275476"/>
                </a:solidFill>
              </a:rPr>
              <a:t>What is Next….</a:t>
            </a:r>
          </a:p>
        </p:txBody>
      </p:sp>
      <p:sp>
        <p:nvSpPr>
          <p:cNvPr id="3" name="Content Placeholder 2">
            <a:extLst>
              <a:ext uri="{FF2B5EF4-FFF2-40B4-BE49-F238E27FC236}">
                <a16:creationId xmlns:a16="http://schemas.microsoft.com/office/drawing/2014/main" id="{068DB3D4-4544-4E87-B59B-2692D4A25904}"/>
              </a:ext>
            </a:extLst>
          </p:cNvPr>
          <p:cNvSpPr>
            <a:spLocks noGrp="1"/>
          </p:cNvSpPr>
          <p:nvPr>
            <p:ph idx="1"/>
          </p:nvPr>
        </p:nvSpPr>
        <p:spPr/>
        <p:txBody>
          <a:bodyPr/>
          <a:lstStyle/>
          <a:p>
            <a:r>
              <a:rPr lang="en-US" dirty="0">
                <a:solidFill>
                  <a:srgbClr val="275476"/>
                </a:solidFill>
              </a:rPr>
              <a:t>I believe there is merit in helping others</a:t>
            </a:r>
          </a:p>
          <a:p>
            <a:r>
              <a:rPr lang="en-US" dirty="0">
                <a:solidFill>
                  <a:srgbClr val="275476"/>
                </a:solidFill>
              </a:rPr>
              <a:t>I will offer to support systems with their new teachers and their programs</a:t>
            </a:r>
          </a:p>
          <a:p>
            <a:r>
              <a:rPr lang="en-US" dirty="0">
                <a:solidFill>
                  <a:srgbClr val="275476"/>
                </a:solidFill>
              </a:rPr>
              <a:t>Will do free workshops and PD for schools (or groups of interested teachers, or individuals) about developing an instructional identity and diving into where you would like to improve as a educator.</a:t>
            </a:r>
          </a:p>
          <a:p>
            <a:r>
              <a:rPr lang="en-US" dirty="0">
                <a:solidFill>
                  <a:srgbClr val="275476"/>
                </a:solidFill>
              </a:rPr>
              <a:t>Podcast starting in December and offer workshops beginning in January</a:t>
            </a:r>
          </a:p>
          <a:p>
            <a:endParaRPr lang="en-US" dirty="0">
              <a:solidFill>
                <a:srgbClr val="275476"/>
              </a:solidFill>
            </a:endParaRPr>
          </a:p>
        </p:txBody>
      </p:sp>
      <p:pic>
        <p:nvPicPr>
          <p:cNvPr id="4" name="Picture 3">
            <a:extLst>
              <a:ext uri="{FF2B5EF4-FFF2-40B4-BE49-F238E27FC236}">
                <a16:creationId xmlns:a16="http://schemas.microsoft.com/office/drawing/2014/main" id="{06F2616F-C926-6779-61C0-9D0CE367AC30}"/>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585187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9B8-D83F-1E12-419F-2BBA9A8C0F75}"/>
              </a:ext>
            </a:extLst>
          </p:cNvPr>
          <p:cNvSpPr>
            <a:spLocks noGrp="1"/>
          </p:cNvSpPr>
          <p:nvPr>
            <p:ph type="title"/>
          </p:nvPr>
        </p:nvSpPr>
        <p:spPr/>
        <p:txBody>
          <a:bodyPr/>
          <a:lstStyle/>
          <a:p>
            <a:r>
              <a:rPr lang="en-US" dirty="0">
                <a:solidFill>
                  <a:srgbClr val="275476"/>
                </a:solidFill>
              </a:rPr>
              <a:t>For Next 2 Days</a:t>
            </a:r>
          </a:p>
        </p:txBody>
      </p:sp>
      <p:sp>
        <p:nvSpPr>
          <p:cNvPr id="3" name="Content Placeholder 2">
            <a:extLst>
              <a:ext uri="{FF2B5EF4-FFF2-40B4-BE49-F238E27FC236}">
                <a16:creationId xmlns:a16="http://schemas.microsoft.com/office/drawing/2014/main" id="{08B65D77-E144-607D-0716-FC581CCF4D31}"/>
              </a:ext>
            </a:extLst>
          </p:cNvPr>
          <p:cNvSpPr>
            <a:spLocks noGrp="1"/>
          </p:cNvSpPr>
          <p:nvPr>
            <p:ph idx="1"/>
          </p:nvPr>
        </p:nvSpPr>
        <p:spPr>
          <a:xfrm>
            <a:off x="838200" y="2130944"/>
            <a:ext cx="10515600" cy="3261764"/>
          </a:xfrm>
        </p:spPr>
        <p:txBody>
          <a:bodyPr>
            <a:normAutofit fontScale="92500" lnSpcReduction="20000"/>
          </a:bodyPr>
          <a:lstStyle/>
          <a:p>
            <a:r>
              <a:rPr lang="en-US" dirty="0">
                <a:solidFill>
                  <a:srgbClr val="275476"/>
                </a:solidFill>
              </a:rPr>
              <a:t>Please stop to chat, talk, discuss.  Never are you disturbing me.</a:t>
            </a:r>
          </a:p>
          <a:p>
            <a:pPr marL="0" indent="0">
              <a:buNone/>
            </a:pPr>
            <a:endParaRPr lang="en-US" dirty="0">
              <a:solidFill>
                <a:srgbClr val="275476"/>
              </a:solidFill>
            </a:endParaRPr>
          </a:p>
          <a:p>
            <a:r>
              <a:rPr lang="en-US" dirty="0">
                <a:solidFill>
                  <a:srgbClr val="275476"/>
                </a:solidFill>
              </a:rPr>
              <a:t>I will send all I can to you via email after this conference so that you have it all and my contact info.</a:t>
            </a:r>
          </a:p>
          <a:p>
            <a:endParaRPr lang="en-US" dirty="0">
              <a:solidFill>
                <a:srgbClr val="275476"/>
              </a:solidFill>
            </a:endParaRPr>
          </a:p>
          <a:p>
            <a:r>
              <a:rPr lang="en-US" dirty="0">
                <a:solidFill>
                  <a:srgbClr val="275476"/>
                </a:solidFill>
              </a:rPr>
              <a:t>Follow Me on LinkedIn</a:t>
            </a:r>
          </a:p>
          <a:p>
            <a:endParaRPr lang="en-US" dirty="0">
              <a:solidFill>
                <a:srgbClr val="275476"/>
              </a:solidFill>
            </a:endParaRPr>
          </a:p>
          <a:p>
            <a:r>
              <a:rPr lang="en-US" dirty="0">
                <a:solidFill>
                  <a:srgbClr val="275476"/>
                </a:solidFill>
              </a:rPr>
              <a:t>Contact” </a:t>
            </a:r>
            <a:r>
              <a:rPr lang="en-US" dirty="0">
                <a:solidFill>
                  <a:srgbClr val="275476"/>
                </a:solidFill>
                <a:hlinkClick r:id="rId2"/>
              </a:rPr>
              <a:t>gillynr@gmail.com</a:t>
            </a:r>
            <a:r>
              <a:rPr lang="en-US" dirty="0">
                <a:solidFill>
                  <a:srgbClr val="275476"/>
                </a:solidFill>
              </a:rPr>
              <a:t> or </a:t>
            </a:r>
            <a:r>
              <a:rPr lang="en-US" dirty="0">
                <a:solidFill>
                  <a:srgbClr val="275476"/>
                </a:solidFill>
                <a:hlinkClick r:id="rId3"/>
              </a:rPr>
              <a:t>nick@gillyeducation.com</a:t>
            </a:r>
            <a:r>
              <a:rPr lang="en-US" dirty="0">
                <a:solidFill>
                  <a:srgbClr val="275476"/>
                </a:solidFill>
              </a:rPr>
              <a:t> </a:t>
            </a:r>
          </a:p>
          <a:p>
            <a:pPr marL="0" indent="0">
              <a:buNone/>
            </a:pPr>
            <a:endParaRPr lang="en-US" dirty="0">
              <a:solidFill>
                <a:srgbClr val="275476"/>
              </a:solidFill>
            </a:endParaRPr>
          </a:p>
          <a:p>
            <a:endParaRPr lang="en-US" dirty="0">
              <a:solidFill>
                <a:srgbClr val="275476"/>
              </a:solidFill>
            </a:endParaRPr>
          </a:p>
          <a:p>
            <a:endParaRPr lang="en-US" dirty="0">
              <a:solidFill>
                <a:srgbClr val="275476"/>
              </a:solidFill>
            </a:endParaRPr>
          </a:p>
          <a:p>
            <a:endParaRPr lang="en-US" dirty="0">
              <a:solidFill>
                <a:srgbClr val="275476"/>
              </a:solidFill>
            </a:endParaRPr>
          </a:p>
        </p:txBody>
      </p:sp>
      <p:pic>
        <p:nvPicPr>
          <p:cNvPr id="5" name="Picture 4">
            <a:extLst>
              <a:ext uri="{FF2B5EF4-FFF2-40B4-BE49-F238E27FC236}">
                <a16:creationId xmlns:a16="http://schemas.microsoft.com/office/drawing/2014/main" id="{3B416A13-4471-16C3-6AE2-9ABFFCE671F3}"/>
              </a:ext>
            </a:extLst>
          </p:cNvPr>
          <p:cNvPicPr>
            <a:picLocks noChangeAspect="1"/>
          </p:cNvPicPr>
          <p:nvPr/>
        </p:nvPicPr>
        <p:blipFill>
          <a:blip r:embed="rId4"/>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94389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242F-83C5-F3B2-C5A3-B5D38604A3FA}"/>
              </a:ext>
            </a:extLst>
          </p:cNvPr>
          <p:cNvSpPr>
            <a:spLocks noGrp="1"/>
          </p:cNvSpPr>
          <p:nvPr>
            <p:ph type="title"/>
          </p:nvPr>
        </p:nvSpPr>
        <p:spPr/>
        <p:txBody>
          <a:bodyPr/>
          <a:lstStyle/>
          <a:p>
            <a:pPr algn="ctr"/>
            <a:r>
              <a:rPr lang="en-US" dirty="0">
                <a:solidFill>
                  <a:srgbClr val="275476"/>
                </a:solidFill>
              </a:rPr>
              <a:t>Three Parts</a:t>
            </a:r>
          </a:p>
        </p:txBody>
      </p:sp>
      <p:sp>
        <p:nvSpPr>
          <p:cNvPr id="3" name="Content Placeholder 2">
            <a:extLst>
              <a:ext uri="{FF2B5EF4-FFF2-40B4-BE49-F238E27FC236}">
                <a16:creationId xmlns:a16="http://schemas.microsoft.com/office/drawing/2014/main" id="{D8CE520B-FC2A-AEAA-0DFE-B9B2D43827FD}"/>
              </a:ext>
            </a:extLst>
          </p:cNvPr>
          <p:cNvSpPr>
            <a:spLocks noGrp="1"/>
          </p:cNvSpPr>
          <p:nvPr>
            <p:ph idx="1"/>
          </p:nvPr>
        </p:nvSpPr>
        <p:spPr/>
        <p:txBody>
          <a:bodyPr/>
          <a:lstStyle/>
          <a:p>
            <a:pPr marL="342900" marR="0" indent="-342900">
              <a:spcBef>
                <a:spcPts val="0"/>
              </a:spcBef>
              <a:spcAft>
                <a:spcPts val="0"/>
              </a:spcAft>
              <a:buFont typeface="+mj-lt"/>
              <a:buAutoNum type="arabicPeriod"/>
            </a:pPr>
            <a:r>
              <a:rPr lang="en-US" sz="4000" dirty="0">
                <a:solidFill>
                  <a:srgbClr val="275476"/>
                </a:solidFill>
                <a:latin typeface="Times New Roman" panose="02020603050405020304" pitchFamily="18" charset="0"/>
                <a:ea typeface="Times New Roman" panose="02020603050405020304" pitchFamily="18" charset="0"/>
              </a:rPr>
              <a:t> Focus </a:t>
            </a:r>
            <a:r>
              <a:rPr lang="en-US" sz="4000" dirty="0">
                <a:solidFill>
                  <a:srgbClr val="275476"/>
                </a:solidFill>
                <a:effectLst/>
                <a:latin typeface="Times New Roman" panose="02020603050405020304" pitchFamily="18" charset="0"/>
                <a:ea typeface="Times New Roman" panose="02020603050405020304" pitchFamily="18" charset="0"/>
              </a:rPr>
              <a:t>Short Matrix</a:t>
            </a:r>
          </a:p>
          <a:p>
            <a:pPr marL="342900" marR="0" indent="-342900">
              <a:spcBef>
                <a:spcPts val="0"/>
              </a:spcBef>
              <a:spcAft>
                <a:spcPts val="0"/>
              </a:spcAft>
              <a:buFont typeface="+mj-lt"/>
              <a:buAutoNum type="arabicPeriod"/>
            </a:pPr>
            <a:r>
              <a:rPr lang="en-US" sz="4000" dirty="0">
                <a:solidFill>
                  <a:srgbClr val="275476"/>
                </a:solidFill>
                <a:effectLst/>
                <a:latin typeface="Times New Roman" panose="02020603050405020304" pitchFamily="18" charset="0"/>
                <a:ea typeface="Times New Roman" panose="02020603050405020304" pitchFamily="18" charset="0"/>
              </a:rPr>
              <a:t> Idealized Unit Plan</a:t>
            </a:r>
          </a:p>
          <a:p>
            <a:pPr marL="342900" marR="0" indent="-342900">
              <a:spcBef>
                <a:spcPts val="0"/>
              </a:spcBef>
              <a:spcAft>
                <a:spcPts val="0"/>
              </a:spcAft>
              <a:buFont typeface="+mj-lt"/>
              <a:buAutoNum type="arabicPeriod"/>
            </a:pPr>
            <a:r>
              <a:rPr lang="en-US" sz="4000" dirty="0">
                <a:solidFill>
                  <a:srgbClr val="275476"/>
                </a:solidFill>
                <a:effectLst/>
                <a:latin typeface="Times New Roman" panose="02020603050405020304" pitchFamily="18" charset="0"/>
                <a:ea typeface="Times New Roman" panose="02020603050405020304" pitchFamily="18" charset="0"/>
              </a:rPr>
              <a:t> An Interconnection Overlay</a:t>
            </a:r>
          </a:p>
          <a:p>
            <a:pPr marL="342900" marR="0" indent="-342900">
              <a:spcBef>
                <a:spcPts val="0"/>
              </a:spcBef>
              <a:spcAft>
                <a:spcPts val="0"/>
              </a:spcAft>
              <a:buFont typeface="+mj-lt"/>
              <a:buAutoNum type="arabicPeriod"/>
            </a:pPr>
            <a:endParaRPr lang="en-US" sz="4000" dirty="0">
              <a:solidFill>
                <a:srgbClr val="275476"/>
              </a:solidFill>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4000" dirty="0">
              <a:solidFill>
                <a:srgbClr val="275476"/>
              </a:solidFill>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4000" dirty="0">
                <a:solidFill>
                  <a:srgbClr val="275476"/>
                </a:solidFill>
                <a:effectLst/>
                <a:latin typeface="Times New Roman" panose="02020603050405020304" pitchFamily="18" charset="0"/>
                <a:ea typeface="Times New Roman" panose="02020603050405020304" pitchFamily="18" charset="0"/>
              </a:rPr>
              <a:t>*** But it is fluid and malleable in action, just like a blueprint</a:t>
            </a:r>
          </a:p>
          <a:p>
            <a:endParaRPr lang="en-US" dirty="0">
              <a:solidFill>
                <a:srgbClr val="275476"/>
              </a:solidFill>
            </a:endParaRPr>
          </a:p>
        </p:txBody>
      </p:sp>
      <p:pic>
        <p:nvPicPr>
          <p:cNvPr id="5" name="Picture 4">
            <a:extLst>
              <a:ext uri="{FF2B5EF4-FFF2-40B4-BE49-F238E27FC236}">
                <a16:creationId xmlns:a16="http://schemas.microsoft.com/office/drawing/2014/main" id="{4FA5550A-CF98-72D0-7C33-846438160371}"/>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144421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86FC-D4B9-6682-0AF7-F95FB7EA59E0}"/>
              </a:ext>
            </a:extLst>
          </p:cNvPr>
          <p:cNvSpPr>
            <a:spLocks noGrp="1"/>
          </p:cNvSpPr>
          <p:nvPr>
            <p:ph type="title"/>
          </p:nvPr>
        </p:nvSpPr>
        <p:spPr/>
        <p:txBody>
          <a:bodyPr/>
          <a:lstStyle/>
          <a:p>
            <a:r>
              <a:rPr lang="en-US" dirty="0"/>
              <a:t>Global Concerns for Educators</a:t>
            </a:r>
          </a:p>
        </p:txBody>
      </p:sp>
      <p:sp>
        <p:nvSpPr>
          <p:cNvPr id="3" name="Content Placeholder 2">
            <a:extLst>
              <a:ext uri="{FF2B5EF4-FFF2-40B4-BE49-F238E27FC236}">
                <a16:creationId xmlns:a16="http://schemas.microsoft.com/office/drawing/2014/main" id="{4E7E1D9E-6B48-19FA-9662-F8CF1096854B}"/>
              </a:ext>
            </a:extLst>
          </p:cNvPr>
          <p:cNvSpPr>
            <a:spLocks noGrp="1"/>
          </p:cNvSpPr>
          <p:nvPr>
            <p:ph idx="1"/>
          </p:nvPr>
        </p:nvSpPr>
        <p:spPr/>
        <p:txBody>
          <a:bodyPr/>
          <a:lstStyle/>
          <a:p>
            <a:pPr marL="0" indent="0" algn="ctr">
              <a:buNone/>
            </a:pPr>
            <a:r>
              <a:rPr lang="en-US" dirty="0"/>
              <a:t>You are what you consume</a:t>
            </a:r>
          </a:p>
          <a:p>
            <a:pPr marL="0" indent="0" algn="ctr">
              <a:buNone/>
            </a:pPr>
            <a:endParaRPr lang="en-US" dirty="0"/>
          </a:p>
          <a:p>
            <a:pPr marL="0" indent="0" algn="ctr">
              <a:buNone/>
            </a:pPr>
            <a:r>
              <a:rPr lang="en-US" dirty="0"/>
              <a:t>You are who you associate with</a:t>
            </a:r>
          </a:p>
          <a:p>
            <a:pPr marL="0" indent="0" algn="ctr">
              <a:buNone/>
            </a:pPr>
            <a:endParaRPr lang="en-US" dirty="0"/>
          </a:p>
          <a:p>
            <a:pPr marL="0" indent="0" algn="ctr">
              <a:buNone/>
            </a:pPr>
            <a:r>
              <a:rPr lang="en-US" dirty="0"/>
              <a:t>You are what you label yourself</a:t>
            </a:r>
          </a:p>
          <a:p>
            <a:pPr marL="0" indent="0" algn="ctr">
              <a:buNone/>
            </a:pPr>
            <a:endParaRPr lang="en-US" dirty="0"/>
          </a:p>
          <a:p>
            <a:pPr marL="0" indent="0" algn="ctr">
              <a:buNone/>
            </a:pPr>
            <a:r>
              <a:rPr lang="en-US" dirty="0"/>
              <a:t>You are able to say no</a:t>
            </a:r>
          </a:p>
          <a:p>
            <a:pPr marL="0" indent="0">
              <a:buNone/>
            </a:pPr>
            <a:endParaRPr lang="en-US" dirty="0"/>
          </a:p>
        </p:txBody>
      </p:sp>
      <p:pic>
        <p:nvPicPr>
          <p:cNvPr id="4" name="Picture 3">
            <a:extLst>
              <a:ext uri="{FF2B5EF4-FFF2-40B4-BE49-F238E27FC236}">
                <a16:creationId xmlns:a16="http://schemas.microsoft.com/office/drawing/2014/main" id="{6562F2F5-ACAE-1C8A-D806-C7FDC642DE47}"/>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372043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87FE-87DB-1687-7F7E-B400343B62B3}"/>
              </a:ext>
            </a:extLst>
          </p:cNvPr>
          <p:cNvSpPr>
            <a:spLocks noGrp="1"/>
          </p:cNvSpPr>
          <p:nvPr>
            <p:ph type="title"/>
          </p:nvPr>
        </p:nvSpPr>
        <p:spPr>
          <a:xfrm>
            <a:off x="3353704" y="2115213"/>
            <a:ext cx="4825181" cy="1325563"/>
          </a:xfrm>
        </p:spPr>
        <p:txBody>
          <a:bodyPr/>
          <a:lstStyle/>
          <a:p>
            <a:r>
              <a:rPr lang="en-US" dirty="0">
                <a:solidFill>
                  <a:srgbClr val="275476"/>
                </a:solidFill>
              </a:rPr>
              <a:t>In Practicum an I</a:t>
            </a:r>
            <a:r>
              <a:rPr lang="en-US" baseline="30000" dirty="0">
                <a:solidFill>
                  <a:srgbClr val="275476"/>
                </a:solidFill>
              </a:rPr>
              <a:t>3</a:t>
            </a:r>
            <a:r>
              <a:rPr lang="en-US" dirty="0">
                <a:solidFill>
                  <a:srgbClr val="275476"/>
                </a:solidFill>
              </a:rPr>
              <a:t>….</a:t>
            </a:r>
          </a:p>
        </p:txBody>
      </p:sp>
      <p:pic>
        <p:nvPicPr>
          <p:cNvPr id="5" name="Picture 4">
            <a:extLst>
              <a:ext uri="{FF2B5EF4-FFF2-40B4-BE49-F238E27FC236}">
                <a16:creationId xmlns:a16="http://schemas.microsoft.com/office/drawing/2014/main" id="{982DC70C-7E4E-B565-B9D2-8640AE1380CC}"/>
              </a:ext>
            </a:extLst>
          </p:cNvPr>
          <p:cNvPicPr>
            <a:picLocks noChangeAspect="1"/>
          </p:cNvPicPr>
          <p:nvPr/>
        </p:nvPicPr>
        <p:blipFill>
          <a:blip r:embed="rId2"/>
          <a:stretch>
            <a:fillRect/>
          </a:stretch>
        </p:blipFill>
        <p:spPr>
          <a:xfrm>
            <a:off x="10210472" y="6172200"/>
            <a:ext cx="1981527" cy="619227"/>
          </a:xfrm>
          <a:prstGeom prst="rect">
            <a:avLst/>
          </a:prstGeom>
        </p:spPr>
      </p:pic>
      <p:sp>
        <p:nvSpPr>
          <p:cNvPr id="7" name="TextBox 6">
            <a:extLst>
              <a:ext uri="{FF2B5EF4-FFF2-40B4-BE49-F238E27FC236}">
                <a16:creationId xmlns:a16="http://schemas.microsoft.com/office/drawing/2014/main" id="{8C35620C-654D-95D6-3C5D-85AE46BC3E03}"/>
              </a:ext>
            </a:extLst>
          </p:cNvPr>
          <p:cNvSpPr txBox="1"/>
          <p:nvPr/>
        </p:nvSpPr>
        <p:spPr>
          <a:xfrm>
            <a:off x="673635" y="485055"/>
            <a:ext cx="4422058" cy="830997"/>
          </a:xfrm>
          <a:prstGeom prst="rect">
            <a:avLst/>
          </a:prstGeom>
          <a:noFill/>
          <a:ln>
            <a:solidFill>
              <a:schemeClr val="accent1">
                <a:shade val="50000"/>
              </a:schemeClr>
            </a:solidFill>
          </a:ln>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Is a visual where everyone in the room can react and respond</a:t>
            </a:r>
          </a:p>
        </p:txBody>
      </p:sp>
      <p:sp>
        <p:nvSpPr>
          <p:cNvPr id="9" name="TextBox 8">
            <a:extLst>
              <a:ext uri="{FF2B5EF4-FFF2-40B4-BE49-F238E27FC236}">
                <a16:creationId xmlns:a16="http://schemas.microsoft.com/office/drawing/2014/main" id="{6E5B4D51-943A-DC5E-776D-42BEC0A021F8}"/>
              </a:ext>
            </a:extLst>
          </p:cNvPr>
          <p:cNvSpPr txBox="1"/>
          <p:nvPr/>
        </p:nvSpPr>
        <p:spPr>
          <a:xfrm>
            <a:off x="6783929" y="485055"/>
            <a:ext cx="4664177" cy="830997"/>
          </a:xfrm>
          <a:prstGeom prst="rect">
            <a:avLst/>
          </a:prstGeom>
          <a:noFill/>
          <a:ln>
            <a:solidFill>
              <a:schemeClr val="accent1">
                <a:shade val="50000"/>
              </a:schemeClr>
            </a:solidFill>
          </a:ln>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Generates quality instructional questions and conversation</a:t>
            </a:r>
          </a:p>
        </p:txBody>
      </p:sp>
      <p:sp>
        <p:nvSpPr>
          <p:cNvPr id="11" name="TextBox 10">
            <a:extLst>
              <a:ext uri="{FF2B5EF4-FFF2-40B4-BE49-F238E27FC236}">
                <a16:creationId xmlns:a16="http://schemas.microsoft.com/office/drawing/2014/main" id="{1C4448DC-6976-0A33-1DBE-7D2E19C731ED}"/>
              </a:ext>
            </a:extLst>
          </p:cNvPr>
          <p:cNvSpPr txBox="1"/>
          <p:nvPr/>
        </p:nvSpPr>
        <p:spPr>
          <a:xfrm>
            <a:off x="6783929" y="4058529"/>
            <a:ext cx="4622717" cy="1938992"/>
          </a:xfrm>
          <a:prstGeom prst="rect">
            <a:avLst/>
          </a:prstGeom>
          <a:noFill/>
          <a:ln>
            <a:solidFill>
              <a:schemeClr val="accent1">
                <a:shade val="50000"/>
              </a:schemeClr>
            </a:solidFill>
          </a:ln>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Allows for critical conversation about what works and doesn’t, what should happen and what shouldn’t, what timing is good now and what can wait</a:t>
            </a:r>
          </a:p>
        </p:txBody>
      </p:sp>
      <p:sp>
        <p:nvSpPr>
          <p:cNvPr id="13" name="TextBox 12">
            <a:extLst>
              <a:ext uri="{FF2B5EF4-FFF2-40B4-BE49-F238E27FC236}">
                <a16:creationId xmlns:a16="http://schemas.microsoft.com/office/drawing/2014/main" id="{A83327DE-889C-0AE6-2C9C-A92BEFEFD280}"/>
              </a:ext>
            </a:extLst>
          </p:cNvPr>
          <p:cNvSpPr txBox="1"/>
          <p:nvPr/>
        </p:nvSpPr>
        <p:spPr>
          <a:xfrm>
            <a:off x="925260" y="3912885"/>
            <a:ext cx="4170433" cy="2308324"/>
          </a:xfrm>
          <a:prstGeom prst="rect">
            <a:avLst/>
          </a:prstGeom>
          <a:noFill/>
          <a:ln>
            <a:solidFill>
              <a:schemeClr val="accent1">
                <a:shade val="50000"/>
              </a:schemeClr>
            </a:solidFill>
          </a:ln>
        </p:spPr>
        <p:txBody>
          <a:bodyPr wrap="square">
            <a:spAutoFit/>
          </a:bodyPr>
          <a:lstStyle/>
          <a:p>
            <a:pPr marR="0" lvl="0">
              <a:spcBef>
                <a:spcPts val="0"/>
              </a:spcBef>
              <a:spcAft>
                <a:spcPts val="0"/>
              </a:spcAft>
            </a:pPr>
            <a:r>
              <a:rPr lang="en-US" sz="2400" dirty="0">
                <a:solidFill>
                  <a:srgbClr val="275476"/>
                </a:solidFill>
                <a:effectLst/>
                <a:latin typeface="Calibri" panose="020F0502020204030204" pitchFamily="34" charset="0"/>
                <a:ea typeface="Calibri" panose="020F0502020204030204" pitchFamily="34" charset="0"/>
                <a:cs typeface="Times New Roman" panose="02020603050405020304" pitchFamily="18" charset="0"/>
              </a:rPr>
              <a:t>Can be revised to be a blueprint for instructional planning that saves teachers time, keeps them focused on the things that they say matter, while honing delivery and execution.</a:t>
            </a:r>
          </a:p>
        </p:txBody>
      </p:sp>
      <p:cxnSp>
        <p:nvCxnSpPr>
          <p:cNvPr id="19" name="Straight Arrow Connector 18">
            <a:extLst>
              <a:ext uri="{FF2B5EF4-FFF2-40B4-BE49-F238E27FC236}">
                <a16:creationId xmlns:a16="http://schemas.microsoft.com/office/drawing/2014/main" id="{DBB2151B-73D7-6145-B22A-1E838BE8228D}"/>
              </a:ext>
            </a:extLst>
          </p:cNvPr>
          <p:cNvCxnSpPr>
            <a:endCxn id="7" idx="2"/>
          </p:cNvCxnSpPr>
          <p:nvPr/>
        </p:nvCxnSpPr>
        <p:spPr>
          <a:xfrm flipH="1" flipV="1">
            <a:off x="2884664" y="1316052"/>
            <a:ext cx="1672588" cy="969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54425AB-ED67-CA44-E375-8B0CEB5F6201}"/>
              </a:ext>
            </a:extLst>
          </p:cNvPr>
          <p:cNvCxnSpPr/>
          <p:nvPr/>
        </p:nvCxnSpPr>
        <p:spPr>
          <a:xfrm flipV="1">
            <a:off x="7030802" y="1316051"/>
            <a:ext cx="1936217" cy="97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BD56C01-DAE2-9049-2325-AD5844ADF68D}"/>
              </a:ext>
            </a:extLst>
          </p:cNvPr>
          <p:cNvCxnSpPr>
            <a:cxnSpLocks/>
            <a:endCxn id="13" idx="0"/>
          </p:cNvCxnSpPr>
          <p:nvPr/>
        </p:nvCxnSpPr>
        <p:spPr>
          <a:xfrm flipH="1">
            <a:off x="3010477" y="3249417"/>
            <a:ext cx="1707124" cy="663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24094-9404-C59B-E1F3-23F1055D71C2}"/>
              </a:ext>
            </a:extLst>
          </p:cNvPr>
          <p:cNvCxnSpPr>
            <a:cxnSpLocks/>
            <a:endCxn id="11" idx="0"/>
          </p:cNvCxnSpPr>
          <p:nvPr/>
        </p:nvCxnSpPr>
        <p:spPr>
          <a:xfrm>
            <a:off x="6881802" y="3295295"/>
            <a:ext cx="2213486" cy="763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2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9C22-E00C-CAEE-20F2-5F7BFEF95578}"/>
              </a:ext>
            </a:extLst>
          </p:cNvPr>
          <p:cNvSpPr>
            <a:spLocks noGrp="1"/>
          </p:cNvSpPr>
          <p:nvPr>
            <p:ph type="title"/>
          </p:nvPr>
        </p:nvSpPr>
        <p:spPr/>
        <p:txBody>
          <a:bodyPr/>
          <a:lstStyle/>
          <a:p>
            <a:r>
              <a:rPr lang="en-US" dirty="0">
                <a:solidFill>
                  <a:srgbClr val="275476"/>
                </a:solidFill>
              </a:rPr>
              <a:t>How it Benefits You…</a:t>
            </a:r>
          </a:p>
        </p:txBody>
      </p:sp>
      <p:sp>
        <p:nvSpPr>
          <p:cNvPr id="3" name="Content Placeholder 2">
            <a:extLst>
              <a:ext uri="{FF2B5EF4-FFF2-40B4-BE49-F238E27FC236}">
                <a16:creationId xmlns:a16="http://schemas.microsoft.com/office/drawing/2014/main" id="{DDD949F7-E6EC-0C4B-6190-FEEA23F63FB5}"/>
              </a:ext>
            </a:extLst>
          </p:cNvPr>
          <p:cNvSpPr>
            <a:spLocks noGrp="1"/>
          </p:cNvSpPr>
          <p:nvPr>
            <p:ph idx="1"/>
          </p:nvPr>
        </p:nvSpPr>
        <p:spPr>
          <a:xfrm>
            <a:off x="838199" y="1393902"/>
            <a:ext cx="10602951" cy="4783061"/>
          </a:xfrm>
        </p:spPr>
        <p:txBody>
          <a:bodyPr>
            <a:normAutofit fontScale="92500" lnSpcReduction="20000"/>
          </a:bodyPr>
          <a:lstStyle/>
          <a:p>
            <a:pPr marL="0" indent="0">
              <a:buNone/>
            </a:pPr>
            <a:r>
              <a:rPr lang="en-US" u="sng" dirty="0">
                <a:solidFill>
                  <a:srgbClr val="275476"/>
                </a:solidFill>
              </a:rPr>
              <a:t>The Now </a:t>
            </a:r>
          </a:p>
          <a:p>
            <a:r>
              <a:rPr lang="en-US" dirty="0">
                <a:solidFill>
                  <a:srgbClr val="275476"/>
                </a:solidFill>
              </a:rPr>
              <a:t>Celebrates a teacher’s skills and individuality</a:t>
            </a:r>
          </a:p>
          <a:p>
            <a:r>
              <a:rPr lang="en-US" dirty="0">
                <a:solidFill>
                  <a:srgbClr val="275476"/>
                </a:solidFill>
              </a:rPr>
              <a:t>Gives teachers meaningful growth feedback</a:t>
            </a:r>
          </a:p>
          <a:p>
            <a:r>
              <a:rPr lang="en-US" dirty="0">
                <a:solidFill>
                  <a:srgbClr val="275476"/>
                </a:solidFill>
              </a:rPr>
              <a:t>Speed up how a new teacher develops, grows, and fills instructional gaps</a:t>
            </a:r>
          </a:p>
          <a:p>
            <a:r>
              <a:rPr lang="en-US" dirty="0">
                <a:solidFill>
                  <a:srgbClr val="275476"/>
                </a:solidFill>
              </a:rPr>
              <a:t>Create differentiated instructional foundation for the next 30 years</a:t>
            </a:r>
          </a:p>
          <a:p>
            <a:r>
              <a:rPr lang="en-US" dirty="0">
                <a:solidFill>
                  <a:srgbClr val="275476"/>
                </a:solidFill>
              </a:rPr>
              <a:t>Allows schools to outsource coaching and induction of new staff</a:t>
            </a:r>
          </a:p>
          <a:p>
            <a:r>
              <a:rPr lang="en-US" dirty="0">
                <a:solidFill>
                  <a:srgbClr val="275476"/>
                </a:solidFill>
              </a:rPr>
              <a:t>Offers new ways for leadership to support new teachers practically</a:t>
            </a:r>
          </a:p>
          <a:p>
            <a:pPr marL="0" indent="0" algn="ctr">
              <a:buNone/>
            </a:pPr>
            <a:endParaRPr lang="en-US" u="sng" dirty="0">
              <a:solidFill>
                <a:srgbClr val="275476"/>
              </a:solidFill>
            </a:endParaRPr>
          </a:p>
          <a:p>
            <a:pPr marL="0" indent="0">
              <a:buNone/>
            </a:pPr>
            <a:r>
              <a:rPr lang="en-US" u="sng" dirty="0">
                <a:solidFill>
                  <a:srgbClr val="275476"/>
                </a:solidFill>
              </a:rPr>
              <a:t>The Later</a:t>
            </a:r>
          </a:p>
          <a:p>
            <a:r>
              <a:rPr lang="en-US" dirty="0">
                <a:solidFill>
                  <a:srgbClr val="275476"/>
                </a:solidFill>
              </a:rPr>
              <a:t>Retain staff by focusing on specific and targeted individual growth</a:t>
            </a:r>
          </a:p>
          <a:p>
            <a:r>
              <a:rPr lang="en-US" dirty="0">
                <a:solidFill>
                  <a:srgbClr val="275476"/>
                </a:solidFill>
              </a:rPr>
              <a:t>May create a culture of authenticity and honesty amongst school</a:t>
            </a:r>
          </a:p>
        </p:txBody>
      </p:sp>
      <p:pic>
        <p:nvPicPr>
          <p:cNvPr id="5" name="Picture 4">
            <a:extLst>
              <a:ext uri="{FF2B5EF4-FFF2-40B4-BE49-F238E27FC236}">
                <a16:creationId xmlns:a16="http://schemas.microsoft.com/office/drawing/2014/main" id="{580F2B9A-E03A-AE5B-4A4C-651DFD92EA2C}"/>
              </a:ext>
            </a:extLst>
          </p:cNvPr>
          <p:cNvPicPr>
            <a:picLocks noChangeAspect="1"/>
          </p:cNvPicPr>
          <p:nvPr/>
        </p:nvPicPr>
        <p:blipFill>
          <a:blip r:embed="rId2"/>
          <a:stretch>
            <a:fillRect/>
          </a:stretch>
        </p:blipFill>
        <p:spPr>
          <a:xfrm>
            <a:off x="10210472" y="6172200"/>
            <a:ext cx="1981527" cy="619227"/>
          </a:xfrm>
          <a:prstGeom prst="rect">
            <a:avLst/>
          </a:prstGeom>
        </p:spPr>
      </p:pic>
    </p:spTree>
    <p:extLst>
      <p:ext uri="{BB962C8B-B14F-4D97-AF65-F5344CB8AC3E}">
        <p14:creationId xmlns:p14="http://schemas.microsoft.com/office/powerpoint/2010/main" val="1307290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19060</TotalTime>
  <Words>3567</Words>
  <Application>Microsoft Macintosh PowerPoint</Application>
  <PresentationFormat>Widescreen</PresentationFormat>
  <Paragraphs>464</Paragraphs>
  <Slides>70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70</vt:i4>
      </vt:variant>
    </vt:vector>
  </HeadingPairs>
  <TitlesOfParts>
    <vt:vector size="84" baseType="lpstr">
      <vt:lpstr>Arial</vt:lpstr>
      <vt:lpstr>Calibri</vt:lpstr>
      <vt:lpstr>Calibri Light</vt:lpstr>
      <vt:lpstr>Georgia</vt:lpstr>
      <vt:lpstr>inherit</vt:lpstr>
      <vt:lpstr>Klinic-Slab</vt:lpstr>
      <vt:lpstr>Lyon</vt:lpstr>
      <vt:lpstr>Montserrat</vt:lpstr>
      <vt:lpstr>MuseoSans</vt:lpstr>
      <vt:lpstr>NexusSans</vt:lpstr>
      <vt:lpstr>NexusSerif</vt:lpstr>
      <vt:lpstr>Times New Roman</vt:lpstr>
      <vt:lpstr>URWPalladioL</vt:lpstr>
      <vt:lpstr>Office Theme</vt:lpstr>
      <vt:lpstr>Weaving a Teacher’s Individual Instructional Identity (I3)</vt:lpstr>
      <vt:lpstr>My promise to a 9 month old …</vt:lpstr>
      <vt:lpstr>1st Life</vt:lpstr>
      <vt:lpstr>2nd Life</vt:lpstr>
      <vt:lpstr>Currently</vt:lpstr>
      <vt:lpstr>What is an I3?</vt:lpstr>
      <vt:lpstr>Three Parts</vt:lpstr>
      <vt:lpstr>In Practicum an I3….</vt:lpstr>
      <vt:lpstr>How it Benefits You…</vt:lpstr>
      <vt:lpstr>How will we run today….</vt:lpstr>
      <vt:lpstr>How to Read an I3 to make sense of it…</vt:lpstr>
      <vt:lpstr>How to Read an I3 to make sense of it…</vt:lpstr>
      <vt:lpstr>Prompts for Focus Short</vt:lpstr>
      <vt:lpstr>Prompts for Unit Plan and Overlay</vt:lpstr>
      <vt:lpstr>Quick Write 1</vt:lpstr>
      <vt:lpstr>Three Parts to an I3</vt:lpstr>
      <vt:lpstr>Quick write 2</vt:lpstr>
      <vt:lpstr>Three Parts to an I3</vt:lpstr>
      <vt:lpstr>Three Parts to an I3</vt:lpstr>
      <vt:lpstr>Background logic through the frame of novice teachers.</vt:lpstr>
      <vt:lpstr>“Let’s start with great expectations.”</vt:lpstr>
      <vt:lpstr>Teacher Roundness</vt:lpstr>
      <vt:lpstr>Pressure to Be Perfect….</vt:lpstr>
      <vt:lpstr>PowerPoint Presentation</vt:lpstr>
      <vt:lpstr>PowerPoint Presentation</vt:lpstr>
      <vt:lpstr>PowerPoint Presentation</vt:lpstr>
      <vt:lpstr>So how do we get something practically perfect to improve?    Where do you start?  Where did Mary Poppins start?</vt:lpstr>
      <vt:lpstr>PowerPoint Presentation</vt:lpstr>
      <vt:lpstr>So how do we professionally develop from there?</vt:lpstr>
      <vt:lpstr>“Let’s try to begin with the end in mind and use evaluations to help build teachers.”</vt:lpstr>
      <vt:lpstr>Many people chasing the white whale of teacher effectiveness..</vt:lpstr>
      <vt:lpstr>Comparison to Footballers</vt:lpstr>
      <vt:lpstr>PowerPoint Presentation</vt:lpstr>
      <vt:lpstr>Filling Out a Roundness….</vt:lpstr>
      <vt:lpstr>New Teacher   Foundational Teacher</vt:lpstr>
      <vt:lpstr>Most Teachers    Master Teacher</vt:lpstr>
      <vt:lpstr>Typical First Year Experience </vt:lpstr>
      <vt:lpstr>Quick Math in the Most Observed Classroom</vt:lpstr>
      <vt:lpstr>More Ideal Math</vt:lpstr>
      <vt:lpstr>“Ok then, so let’s try giving teachers traditional professional development to help them improve”</vt:lpstr>
      <vt:lpstr>Some more of what we know…</vt:lpstr>
      <vt:lpstr> Professional development by exposure is sterile</vt:lpstr>
      <vt:lpstr>Five Professional Learning Transformations for a Post-COVID World By Douglas B. Reeves February 2021</vt:lpstr>
      <vt:lpstr>“So let’s try a different lens”</vt:lpstr>
      <vt:lpstr>I am convinced, that line traditional apprenticeships,    the answer to growing teachers is strategic,    purposeful, consistent, and low ratio coaching</vt:lpstr>
      <vt:lpstr>I set out to Thread the Needle between:</vt:lpstr>
      <vt:lpstr>Moment of Zen</vt:lpstr>
      <vt:lpstr>PowerPoint Presentation</vt:lpstr>
      <vt:lpstr>So…………..</vt:lpstr>
      <vt:lpstr>What is a teacher identity?</vt:lpstr>
      <vt:lpstr>Identity is an Emotional Phenomenon</vt:lpstr>
      <vt:lpstr>PowerPoint Presentation</vt:lpstr>
      <vt:lpstr>PowerPoint Presentation</vt:lpstr>
      <vt:lpstr>The Default … </vt:lpstr>
      <vt:lpstr>Brutally Honest…</vt:lpstr>
      <vt:lpstr>Where I pivot…</vt:lpstr>
      <vt:lpstr>This is where the Instructional Identity is born</vt:lpstr>
      <vt:lpstr>Follow Through Phases</vt:lpstr>
      <vt:lpstr>Follow Through Phases</vt:lpstr>
      <vt:lpstr>Follow Through Phases</vt:lpstr>
      <vt:lpstr>Follow Through Phases</vt:lpstr>
      <vt:lpstr>Limitation for Growth in Practice</vt:lpstr>
      <vt:lpstr>PowerPoint Presentation</vt:lpstr>
      <vt:lpstr>Follow Through Phases</vt:lpstr>
      <vt:lpstr>Follow Through Phases</vt:lpstr>
      <vt:lpstr>In Practicum an I3….</vt:lpstr>
      <vt:lpstr>How it Benefits You…</vt:lpstr>
      <vt:lpstr>What is Next….</vt:lpstr>
      <vt:lpstr>For Next 2 Days</vt:lpstr>
      <vt:lpstr>Global Concerns for Educators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Gilly</dc:creator>
  <cp:lastModifiedBy>Nicholas Gilly</cp:lastModifiedBy>
  <cp:revision>38</cp:revision>
  <dcterms:created xsi:type="dcterms:W3CDTF">2022-10-27T08:11:23Z</dcterms:created>
  <dcterms:modified xsi:type="dcterms:W3CDTF">2022-11-09T13:52:12Z</dcterms:modified>
</cp:coreProperties>
</file>