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6" r:id="rId3"/>
    <p:sldId id="264" r:id="rId4"/>
    <p:sldId id="302" r:id="rId5"/>
    <p:sldId id="304" r:id="rId6"/>
    <p:sldId id="273" r:id="rId7"/>
    <p:sldId id="258" r:id="rId8"/>
    <p:sldId id="278" r:id="rId9"/>
    <p:sldId id="275" r:id="rId10"/>
    <p:sldId id="265" r:id="rId11"/>
    <p:sldId id="305" r:id="rId12"/>
    <p:sldId id="299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6266"/>
  </p:normalViewPr>
  <p:slideViewPr>
    <p:cSldViewPr snapToGrid="0" snapToObjects="1">
      <p:cViewPr varScale="1">
        <p:scale>
          <a:sx n="148" d="100"/>
          <a:sy n="148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C8BBE-77B1-1746-8D18-F5E7F489AFE3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DA8A-1560-8C4C-9A2F-C733DB99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3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41ccf9b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41ccf9b7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CA9B-3196-3644-8E1A-54176C7B1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94C8E-814F-E743-902C-49515A8B6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D809-1BB7-4E46-B0A8-C716BCA9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D0E0D-D56C-0548-9205-D82435A3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074B-23D3-1B4D-8CAB-B2806A58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9C71-B19B-D743-B4B6-B71D11E1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A187D-111E-D742-8D57-8D075C7BB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60D5D-40DA-4943-9C7E-A89375EF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EA0BC-BCDB-9047-90D5-DB6BE73F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4B5B-DE19-F647-B3A2-FED8378E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B79CF-67A5-3D48-B6E8-FEB711BAD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FB80-1856-954C-899B-3556ECC58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5E1D-862B-B24C-81BD-7AC77386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F8D6-2EB3-C947-AF0B-04D2123F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6848-F3D6-7C4C-BA72-D9506935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68134-CDEB-45C0-8769-512F27851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6E09-8EC4-DA4E-A72C-73F40962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509DD-2536-4D45-A9E5-54515457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C3C32-4B70-6E4F-ABBA-97D45FD1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83214-9AB7-4342-9927-BA774E4C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01AC-C562-5646-A9FA-9E6D22EB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0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14BF-1EFB-3947-8192-AB10E738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177A2-F5BC-4D43-9355-C20A9997E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7EBE-B7CB-5F4E-BD8B-A17AFC0C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EE347-CF5B-C549-9CB1-93281E16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90AD-7C87-4848-80D9-6194E567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878F-74CE-DE4F-83F1-EBB92B95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6A3C-DF3E-0340-8C09-52FBBD40C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C28E9-DB74-3A41-B2BC-54FCC49B1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309F0-C82C-1646-AB1B-C6A81E0B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7E09-E666-B24D-AE36-F67D4F38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3182A-8353-744D-A539-9E4096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4BAF-B5A8-D841-87D1-7D57FE97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28712-970A-6C45-A1EB-F7F72229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697C7-15FE-6E4E-842E-13EA6D98F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9106B-D58A-094B-AD0C-F16824738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4AEB5-7D53-EA47-9D0A-0CD4F2BEC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D4605-A15A-4746-8D9B-B34B7A82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93903-7C2C-C14D-AAF0-0039402D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1210C-CE3D-D646-BDC2-F7D6BA3B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9A56-A39C-0049-8852-885E533B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362D1-C2AF-C94B-8B48-7464E341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A6637-5A17-2543-86CB-E1D77A99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4F9C6-B1A6-9B48-B865-3884DF5E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340B0-66DD-6F4C-AF64-7C3F77A0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E96EA-5782-C648-A0EF-B2026E93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8ADBC-CA54-9D4B-B51C-F6AEF441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3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B54C-6C06-0D45-821A-43F334F4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7A3A-F340-E64E-B558-3BFCF393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E9B94-F3D7-7047-9EC0-C46C4A7F3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A2D4-8217-A844-9E9C-A1D85EB7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BE175-D692-1548-AD8F-A6AA227C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A14CC-CFAD-4B46-A7A5-42D9EF1F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2AF4-1C57-EA41-99C8-0000188F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221C4-041F-2945-9721-023BCB5E1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9C29C-2EC3-0D42-B253-8C9EBF4C5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70299-2A0E-264E-A0D1-2B6147E2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0C5B9-49E5-AE4B-8A37-901BAE44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F24D1-052D-4245-A8AE-BCC0054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BB195-689A-CC48-B2C0-27DB776B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1140A-6463-B549-8CDD-58F70F556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C32D9-B64E-6748-B451-795358EC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4C81-35E4-754F-8969-1EB5B1CC4D6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1B2C4-4F36-824C-B568-0435D84D4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CBEF-D794-FE41-84BE-35025B6D3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5111-8ECD-074A-B921-4969C44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aero.org/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livebinders.com/b/2418396" TargetMode="External"/><Relationship Id="rId4" Type="http://schemas.openxmlformats.org/officeDocument/2006/relationships/hyperlink" Target="https://overseasschools-public.rubiconatlas.org/Atlas/Brow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e Word Welcome In Different Languages - Welcome In Different Languages  Png Clipart (#540467) - PikPng">
            <a:extLst>
              <a:ext uri="{FF2B5EF4-FFF2-40B4-BE49-F238E27FC236}">
                <a16:creationId xmlns:a16="http://schemas.microsoft.com/office/drawing/2014/main" id="{BA506601-8AB3-1F40-BC9D-40C285E7C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8571" y1="65966" x2="18571" y2="65966"/>
                        <a14:foregroundMark x1="53095" y1="46272" x2="53095" y2="46272"/>
                        <a14:foregroundMark x1="58929" y1="46272" x2="58929" y2="46272"/>
                        <a14:foregroundMark x1="42857" y1="44551" x2="42857" y2="44551"/>
                        <a14:foregroundMark x1="44524" y1="45889" x2="44524" y2="45889"/>
                        <a14:foregroundMark x1="45952" y1="45889" x2="45952" y2="45889"/>
                        <a14:foregroundMark x1="47024" y1="45889" x2="47024" y2="45889"/>
                        <a14:foregroundMark x1="48690" y1="45889" x2="48690" y2="45889"/>
                        <a14:foregroundMark x1="50357" y1="45507" x2="50357" y2="45507"/>
                        <a14:foregroundMark x1="37619" y1="44551" x2="37619" y2="44551"/>
                        <a14:foregroundMark x1="15476" y1="52581" x2="15476" y2="52581"/>
                        <a14:foregroundMark x1="82143" y1="56597" x2="82143" y2="56597"/>
                        <a14:foregroundMark x1="84405" y1="58317" x2="84405" y2="58317"/>
                        <a14:foregroundMark x1="60000" y1="70363" x2="60000" y2="70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3030" r="8798" b="17248"/>
          <a:stretch/>
        </p:blipFill>
        <p:spPr bwMode="auto">
          <a:xfrm>
            <a:off x="2278762" y="1873940"/>
            <a:ext cx="7634475" cy="411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4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2800">
                <a:latin typeface="Trebuchet MS" pitchFamily="34" charset="0"/>
              </a:rPr>
              <a:t>Essential Questions: Grades 1-3 (Spanish)</a:t>
            </a:r>
          </a:p>
        </p:txBody>
      </p:sp>
      <p:graphicFrame>
        <p:nvGraphicFramePr>
          <p:cNvPr id="30913" name="Group 193"/>
          <p:cNvGraphicFramePr>
            <a:graphicFrameLocks noGrp="1"/>
          </p:cNvGraphicFramePr>
          <p:nvPr>
            <p:ph type="tbl" idx="1"/>
          </p:nvPr>
        </p:nvGraphicFramePr>
        <p:xfrm>
          <a:off x="1981200" y="1066800"/>
          <a:ext cx="8229600" cy="534193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Grade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Grade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Grade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How do we name things in a different language?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is my name?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are my body parts named?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How old am I?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color are my eyes/hair?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How do I greet others?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Family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How do I call the people in my family?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How many people are in my family?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color are their eyes and hair?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Animals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are animal sounds?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colors are the animals?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are their names?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 what weather do they live?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Monthly celebrations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do I celebrate?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do we celebrate?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is celebrated in Spanish speaking countries and around the world?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colors represent each holiday?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is the weather during these celebrations?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How do I celebrate….(by months?)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Who are my neighbors?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Who am I?  What do I look like? What do I wear?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Description of “self”, physical and emotional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Friends and Family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Who is in my community?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People, at home/school/play, family, friends, leisure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Neighbors Near &amp; Far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are Mexico and Canada like?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People, clothing, weather of Mexico and Canada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Compare with each other and U.S.A.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Animals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Insects, Farm Animals, Pets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are their sounds and movement?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Why is my day the way it is? Is it different from other countries?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Purpose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is school for?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Learning, Socializing, Organizing	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Family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How is my family different from others?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My family, families in Ghana, Japan, China and the U.S.A.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Food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What do I eat and what do other children eat in Ghana, Japan, China and the U.S.A?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Food in Ghana, Food in Japan, Food in China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Food in U.S.A. (“el super sandwich”)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18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mast">
            <a:extLst>
              <a:ext uri="{FF2B5EF4-FFF2-40B4-BE49-F238E27FC236}">
                <a16:creationId xmlns:a16="http://schemas.microsoft.com/office/drawing/2014/main" id="{6B5AF829-F05E-3E40-9EB9-19F4BA574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22"/>
          <a:stretch/>
        </p:blipFill>
        <p:spPr bwMode="auto">
          <a:xfrm>
            <a:off x="422955" y="368305"/>
            <a:ext cx="2117965" cy="9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43CA5-8777-9849-B935-E16418CD8156}"/>
              </a:ext>
            </a:extLst>
          </p:cNvPr>
          <p:cNvSpPr txBox="1"/>
          <p:nvPr/>
        </p:nvSpPr>
        <p:spPr>
          <a:xfrm>
            <a:off x="3038117" y="480522"/>
            <a:ext cx="510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b="1" dirty="0"/>
              <a:t>LINKS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AE3F6-E10F-3547-96D2-6C0679A2096D}"/>
              </a:ext>
            </a:extLst>
          </p:cNvPr>
          <p:cNvSpPr/>
          <p:nvPr/>
        </p:nvSpPr>
        <p:spPr>
          <a:xfrm>
            <a:off x="662072" y="1595021"/>
            <a:ext cx="108678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.Apple Color Emoji UI"/>
              <a:buChar char="🔗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Project AERO Website: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http://www.projectaero.org/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.Apple Color Emoji UI"/>
              <a:buChar char="🔗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AERO Model WL Curriculum in Atlas Rubicon:    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https://overseasschools-public.rubiconatlas.org/Atlas/Browse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.Apple Color Emoji UI"/>
              <a:buChar char="🔗"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.Apple Color Emoji UI"/>
              <a:buChar char="🔗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World Language Live Binders: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https://www.livebinders.com/b/2418396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.Apple Color Emoji UI"/>
              <a:buChar char="🔗"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Link with solid fill">
            <a:extLst>
              <a:ext uri="{FF2B5EF4-FFF2-40B4-BE49-F238E27FC236}">
                <a16:creationId xmlns:a16="http://schemas.microsoft.com/office/drawing/2014/main" id="{C13D96CA-18FB-E04A-A246-3DE5F9FD8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35704">
            <a:off x="5638800" y="3464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/>
        </p:nvSpPr>
        <p:spPr>
          <a:xfrm>
            <a:off x="792154" y="741517"/>
            <a:ext cx="10383200" cy="6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933" dirty="0">
                <a:latin typeface="Playfair Display"/>
                <a:ea typeface="Playfair Display"/>
                <a:cs typeface="Playfair Display"/>
                <a:sym typeface="Playfair Display"/>
              </a:rPr>
              <a:t>Welcome to the AERO WL Day </a:t>
            </a:r>
          </a:p>
        </p:txBody>
      </p:sp>
      <p:sp>
        <p:nvSpPr>
          <p:cNvPr id="159" name="Google Shape;159;p33"/>
          <p:cNvSpPr txBox="1"/>
          <p:nvPr/>
        </p:nvSpPr>
        <p:spPr>
          <a:xfrm>
            <a:off x="975256" y="1360125"/>
            <a:ext cx="10200098" cy="549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133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r>
              <a:rPr lang="en" sz="2133" dirty="0" err="1">
                <a:latin typeface="Playfair Display"/>
                <a:ea typeface="Playfair Display"/>
                <a:cs typeface="Playfair Display"/>
                <a:sym typeface="Playfair Display"/>
              </a:rPr>
              <a:t>GoalGoaGoals</a:t>
            </a:r>
            <a:r>
              <a:rPr lang="en" sz="2133" dirty="0">
                <a:latin typeface="Playfair Display"/>
                <a:ea typeface="Playfair Display"/>
                <a:cs typeface="Playfair Display"/>
                <a:sym typeface="Playfair Display"/>
              </a:rPr>
              <a:t> for today:</a:t>
            </a:r>
            <a:endParaRPr sz="2133" i="1" u="sng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09585" indent="-440256">
              <a:buSzPts val="1600"/>
              <a:buFont typeface="Playfair Display"/>
              <a:buChar char="●"/>
            </a:pPr>
            <a:r>
              <a:rPr lang="en" sz="2133" i="1" u="sng" dirty="0">
                <a:latin typeface="Playfair Display"/>
                <a:ea typeface="Playfair Display"/>
                <a:cs typeface="Playfair Display"/>
                <a:sym typeface="Playfair Display"/>
              </a:rPr>
              <a:t>Review </a:t>
            </a:r>
            <a:br>
              <a:rPr lang="en" sz="2133" dirty="0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133" dirty="0">
                <a:latin typeface="Playfair Display"/>
                <a:ea typeface="Playfair Display"/>
                <a:cs typeface="Playfair Display"/>
                <a:sym typeface="Playfair Display"/>
              </a:rPr>
              <a:t>- Standards, benchmarks, essential questions, assessments, model units etc.</a:t>
            </a:r>
            <a:endParaRPr sz="2133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endParaRPr sz="2133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09585" indent="-440256">
              <a:buSzPts val="1600"/>
              <a:buFont typeface="Playfair Display"/>
              <a:buChar char="●"/>
            </a:pPr>
            <a:r>
              <a:rPr lang="en" sz="2133" i="1" u="sng" dirty="0">
                <a:latin typeface="Playfair Display"/>
                <a:ea typeface="Playfair Display"/>
                <a:cs typeface="Playfair Display"/>
                <a:sym typeface="Playfair Display"/>
              </a:rPr>
              <a:t>Refocus</a:t>
            </a:r>
          </a:p>
          <a:p>
            <a:pPr marL="169329">
              <a:buSzPts val="1600"/>
            </a:pPr>
            <a:r>
              <a:rPr lang="en" sz="2133" dirty="0">
                <a:latin typeface="Playfair Display"/>
                <a:ea typeface="Playfair Display"/>
                <a:cs typeface="Playfair Display"/>
                <a:sym typeface="Playfair Display"/>
              </a:rPr>
              <a:t>        -How can the use of these tools help you in your schools?</a:t>
            </a:r>
            <a:endParaRPr sz="2133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endParaRPr sz="2133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09585" indent="-440256">
              <a:buSzPts val="1600"/>
              <a:buFont typeface="Playfair Display"/>
              <a:buChar char="●"/>
            </a:pPr>
            <a:r>
              <a:rPr lang="en" sz="2133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133" i="1" u="sng" dirty="0">
                <a:latin typeface="Playfair Display"/>
                <a:ea typeface="Playfair Display"/>
                <a:cs typeface="Playfair Display"/>
                <a:sym typeface="Playfair Display"/>
              </a:rPr>
              <a:t>Reframe</a:t>
            </a:r>
          </a:p>
          <a:p>
            <a:pPr marL="169329">
              <a:buSzPts val="1600"/>
            </a:pPr>
            <a:r>
              <a:rPr lang="en" sz="2133" dirty="0">
                <a:latin typeface="Playfair Display"/>
                <a:ea typeface="Playfair Display"/>
                <a:cs typeface="Playfair Display"/>
                <a:sym typeface="Playfair Display"/>
              </a:rPr>
              <a:t>       -With whom can/should you advocate in your school to help clarify how  	these units are different from what you might have used in the past?</a:t>
            </a:r>
          </a:p>
          <a:p>
            <a:pPr marL="512229" indent="-342900">
              <a:buSzPts val="1600"/>
              <a:buFont typeface="Arial" panose="020B0604020202020204" pitchFamily="34" charset="0"/>
              <a:buChar char="•"/>
            </a:pPr>
            <a:r>
              <a:rPr lang="en" sz="2133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133" i="1" u="sng" dirty="0">
                <a:latin typeface="Playfair Display"/>
                <a:ea typeface="Playfair Display"/>
                <a:cs typeface="Playfair Display"/>
                <a:sym typeface="Playfair Display"/>
              </a:rPr>
              <a:t>Rethink</a:t>
            </a:r>
          </a:p>
          <a:p>
            <a:pPr marL="169329">
              <a:buSzPts val="1600"/>
            </a:pPr>
            <a:r>
              <a:rPr lang="en" sz="2133" dirty="0">
                <a:latin typeface="Playfair Display"/>
                <a:ea typeface="Playfair Display"/>
                <a:cs typeface="Playfair Display"/>
                <a:sym typeface="Playfair Display"/>
              </a:rPr>
              <a:t>       -How can you as a teacher, department, grade level or school modify these  	units for your own purposes? </a:t>
            </a:r>
            <a:endParaRPr sz="2133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endParaRPr sz="2133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69329">
              <a:buSzPts val="1600"/>
            </a:pPr>
            <a:endParaRPr sz="2133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" name="Picture 4" descr="mast">
            <a:extLst>
              <a:ext uri="{FF2B5EF4-FFF2-40B4-BE49-F238E27FC236}">
                <a16:creationId xmlns:a16="http://schemas.microsoft.com/office/drawing/2014/main" id="{E4D43478-02EF-D04C-AD0B-CE3BDFAD4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22"/>
          <a:stretch/>
        </p:blipFill>
        <p:spPr bwMode="auto">
          <a:xfrm>
            <a:off x="0" y="741518"/>
            <a:ext cx="2117965" cy="13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AE9E-5CC5-8BD2-6210-54091327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365125"/>
            <a:ext cx="10515600" cy="48647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ASSESSMENT AND WHY IT IS ESSENTIAL IN WORLD LANGUAGE INSTRUCTION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Presenters: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BDFDE-2BC9-DA44-3FC6-D1D0ACC1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Elvira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Swender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Figueras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Jennifer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Dobberfuhl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Quinlan, 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Dr.Christine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Brown, Regional Education Officer and AERO Project Chair, US Department of State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3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1088-3328-D046-85A6-A78524FBC873}"/>
              </a:ext>
            </a:extLst>
          </p:cNvPr>
          <p:cNvSpPr/>
          <p:nvPr/>
        </p:nvSpPr>
        <p:spPr>
          <a:xfrm>
            <a:off x="3048000" y="1228398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sz="4000" dirty="0">
                <a:solidFill>
                  <a:srgbClr val="0000FF"/>
                </a:solidFill>
                <a:latin typeface="verdana, sans-serif"/>
              </a:rPr>
              <a:t>World Language Day   ECIS Teacher Conference:</a:t>
            </a:r>
          </a:p>
          <a:p>
            <a:pPr algn="ctr" fontAlgn="base"/>
            <a:r>
              <a:rPr lang="en-US" sz="4000" dirty="0">
                <a:solidFill>
                  <a:srgbClr val="0000FF"/>
                </a:solidFill>
                <a:latin typeface="verdana, sans-serif"/>
              </a:rPr>
              <a:t>Refocus &amp; Rethinking</a:t>
            </a:r>
          </a:p>
          <a:p>
            <a:pPr algn="ctr" fontAlgn="base"/>
            <a:r>
              <a:rPr lang="en-US" sz="4000" dirty="0" err="1">
                <a:solidFill>
                  <a:srgbClr val="0000FF"/>
                </a:solidFill>
                <a:latin typeface="verdana, sans-serif"/>
              </a:rPr>
              <a:t>London,England</a:t>
            </a:r>
            <a:endParaRPr lang="en-US" sz="4000" dirty="0">
              <a:solidFill>
                <a:srgbClr val="0000FF"/>
              </a:solidFill>
              <a:latin typeface="verdana, sans-serif"/>
            </a:endParaRPr>
          </a:p>
          <a:p>
            <a:pPr algn="ctr" fontAlgn="base"/>
            <a:r>
              <a:rPr lang="en-US" sz="4000" dirty="0">
                <a:solidFill>
                  <a:srgbClr val="0000FF"/>
                </a:solidFill>
                <a:latin typeface="verdana, sans-serif"/>
              </a:rPr>
              <a:t>                     November 3, 2022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9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AERO Curriculum Design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Christine Brown</a:t>
            </a:r>
          </a:p>
          <a:p>
            <a:r>
              <a:rPr lang="en-US" dirty="0"/>
              <a:t>Regional Education Officer</a:t>
            </a:r>
          </a:p>
          <a:p>
            <a:r>
              <a:rPr lang="en-US" dirty="0"/>
              <a:t>US Department of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 World Language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2005- Led by ACTFL-Standards Writing Task Force Chair C. Brown</a:t>
            </a:r>
          </a:p>
          <a:p>
            <a:r>
              <a:rPr lang="en-US" dirty="0"/>
              <a:t>Task Force organized by the  Office of Overseas Schools</a:t>
            </a:r>
          </a:p>
          <a:p>
            <a:r>
              <a:rPr lang="en-US" dirty="0"/>
              <a:t>11 Member Team-C Brown and 9 WL Educators and one principal </a:t>
            </a:r>
          </a:p>
          <a:p>
            <a:r>
              <a:rPr lang="en-US" dirty="0"/>
              <a:t>Based on US Language (ACTFL)Standards with  Benchmarks Internationalized</a:t>
            </a:r>
          </a:p>
          <a:p>
            <a:r>
              <a:rPr lang="en-US" dirty="0"/>
              <a:t>K-12 sequences initially- recent revision including shorter sequences</a:t>
            </a:r>
          </a:p>
        </p:txBody>
      </p:sp>
      <p:pic>
        <p:nvPicPr>
          <p:cNvPr id="5" name="Picture 4" descr="mast">
            <a:extLst>
              <a:ext uri="{FF2B5EF4-FFF2-40B4-BE49-F238E27FC236}">
                <a16:creationId xmlns:a16="http://schemas.microsoft.com/office/drawing/2014/main" id="{58D3FEF5-5593-D944-9618-1D4FF1079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22"/>
          <a:stretch/>
        </p:blipFill>
        <p:spPr bwMode="auto">
          <a:xfrm>
            <a:off x="8495393" y="365126"/>
            <a:ext cx="1868920" cy="10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2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 Standards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Standards Based Unit Design and Assessment Design based on US Foreign Service Scale  </a:t>
            </a:r>
          </a:p>
          <a:p>
            <a:r>
              <a:rPr lang="en-US" dirty="0"/>
              <a:t>Alignment with other paradigms- Common European Framework, Standards from other nations</a:t>
            </a:r>
          </a:p>
          <a:p>
            <a:r>
              <a:rPr lang="en-US" dirty="0"/>
              <a:t>Creation of the Tier 2 WL Project  to build on AERO WL Summer Institutes to expand expertise in International Schools </a:t>
            </a:r>
          </a:p>
          <a:p>
            <a:r>
              <a:rPr lang="en-US" dirty="0"/>
              <a:t>Creation of the Tier 2 WL Model  Curriculum based on AERO Standards, Benchmarks, and Essential Questions derived from a program in the US- Glastonbury, CT </a:t>
            </a:r>
          </a:p>
          <a:p>
            <a:r>
              <a:rPr lang="en-US" dirty="0"/>
              <a:t>AERO Tier 1 and Tier 2 and intersections culminate in pilots in many international schools and the presentations today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ast">
            <a:extLst>
              <a:ext uri="{FF2B5EF4-FFF2-40B4-BE49-F238E27FC236}">
                <a16:creationId xmlns:a16="http://schemas.microsoft.com/office/drawing/2014/main" id="{45835E29-9252-4247-BE63-87B3E9B2B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22"/>
          <a:stretch/>
        </p:blipFill>
        <p:spPr bwMode="auto">
          <a:xfrm>
            <a:off x="6652305" y="455794"/>
            <a:ext cx="2117965" cy="9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1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BFC9-A826-FA45-AF25-D147C5B9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US, ACTFL, and AERO Standards based on the 5 C’s</a:t>
            </a:r>
          </a:p>
        </p:txBody>
      </p:sp>
      <p:pic>
        <p:nvPicPr>
          <p:cNvPr id="4" name="Google Shape;74;p14">
            <a:extLst>
              <a:ext uri="{FF2B5EF4-FFF2-40B4-BE49-F238E27FC236}">
                <a16:creationId xmlns:a16="http://schemas.microsoft.com/office/drawing/2014/main" id="{0ECA8508-A7DE-BF47-88EE-53DD6F8F7ECA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9522" y="1282390"/>
            <a:ext cx="7627434" cy="5397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20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312" y="624468"/>
            <a:ext cx="8032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IS UNDERSTANDING BY DESIGN THE IDEAL CURRICULUM DESIGN TOOL FOR LANUAGE UNITS?</a:t>
            </a:r>
          </a:p>
          <a:p>
            <a:endParaRPr lang="en-US" sz="4000" dirty="0"/>
          </a:p>
          <a:p>
            <a:pPr algn="ctr"/>
            <a:r>
              <a:rPr lang="en-US" sz="4000" dirty="0"/>
              <a:t>STARTING WITH THE END IN MIND!</a:t>
            </a:r>
          </a:p>
          <a:p>
            <a:pPr algn="ctr"/>
            <a:r>
              <a:rPr lang="en-US" sz="4000" dirty="0"/>
              <a:t>Great assessments drive instruction</a:t>
            </a:r>
          </a:p>
        </p:txBody>
      </p:sp>
    </p:spTree>
    <p:extLst>
      <p:ext uri="{BB962C8B-B14F-4D97-AF65-F5344CB8AC3E}">
        <p14:creationId xmlns:p14="http://schemas.microsoft.com/office/powerpoint/2010/main" val="232532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ctfl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ADF1605-440F-8E47-8E2F-CFF2C9EA8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778" y="5983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41596FC-B080-154A-91DD-88049C1D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23" y="372534"/>
            <a:ext cx="7553342" cy="561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12FECE8-F20C-FF41-A84B-6322C28B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067" y="60282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http://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www.glastonburyforeignlanguage.org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/curriculum/rubrics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75DB2-C295-854B-9C7F-3BC9C0A93B04}"/>
              </a:ext>
            </a:extLst>
          </p:cNvPr>
          <p:cNvSpPr txBox="1"/>
          <p:nvPr/>
        </p:nvSpPr>
        <p:spPr>
          <a:xfrm>
            <a:off x="2415822" y="26867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0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793</Words>
  <Application>Microsoft Macintosh PowerPoint</Application>
  <PresentationFormat>Widescreen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.Apple Color Emoji UI</vt:lpstr>
      <vt:lpstr>Arial</vt:lpstr>
      <vt:lpstr>Calibri</vt:lpstr>
      <vt:lpstr>Calibri Light</vt:lpstr>
      <vt:lpstr>Cambria</vt:lpstr>
      <vt:lpstr>Playfair Display</vt:lpstr>
      <vt:lpstr>Trebuchet MS</vt:lpstr>
      <vt:lpstr>verdana, sans-serif</vt:lpstr>
      <vt:lpstr>Office Theme</vt:lpstr>
      <vt:lpstr>PowerPoint Presentation</vt:lpstr>
      <vt:lpstr>PowerPoint Presentation</vt:lpstr>
      <vt:lpstr>AERO Curriculum Design Project</vt:lpstr>
      <vt:lpstr>AERO World Language Standards</vt:lpstr>
      <vt:lpstr>WL Standards Cont.</vt:lpstr>
      <vt:lpstr>US, ACTFL, and AERO Standards based on the 5 C’s</vt:lpstr>
      <vt:lpstr>PowerPoint Presentation</vt:lpstr>
      <vt:lpstr>PowerPoint Presentation</vt:lpstr>
      <vt:lpstr>PowerPoint Presentation</vt:lpstr>
      <vt:lpstr>Essential Questions: Grades 1-3 (Spanish)</vt:lpstr>
      <vt:lpstr>PowerPoint Presentation</vt:lpstr>
      <vt:lpstr>PowerPoint Presentation</vt:lpstr>
      <vt:lpstr>ASSESSMENT AND WHY IT IS ESSENTIAL IN WORLD LANGUAGE INSTRUCTION  Presenters: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Chrisitne Brown</dc:creator>
  <cp:lastModifiedBy>Aby Canright</cp:lastModifiedBy>
  <cp:revision>12</cp:revision>
  <dcterms:created xsi:type="dcterms:W3CDTF">2021-06-25T11:47:14Z</dcterms:created>
  <dcterms:modified xsi:type="dcterms:W3CDTF">2022-11-03T14:24:06Z</dcterms:modified>
</cp:coreProperties>
</file>