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87A5E5-692D-4ECA-B86C-B529C91510E1}">
  <a:tblStyle styleId="{0087A5E5-692D-4ECA-B86C-B529C91510E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inemann.com/products/e07815.aspx"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inemann.com/products/e07815.aspx"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7d829a53c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17d829a53ce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7d829a53c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17d829a53ce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7d829a53c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7d829a53ce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7d829a53c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17d829a53ce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7d829a53ce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7d829a53ce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7d829a53c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17d829a53ce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7d829a53c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17d829a53ce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7d829a53c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17d829a53ce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7d829a53ce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17d829a53ce_0_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837190f9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Reference: </a:t>
            </a:r>
            <a:r>
              <a:rPr lang="en-GB" u="sng">
                <a:solidFill>
                  <a:schemeClr val="hlink"/>
                </a:solidFill>
                <a:hlinkClick r:id="rId2"/>
              </a:rPr>
              <a:t>Routines for Reasoning</a:t>
            </a:r>
            <a:endParaRPr/>
          </a:p>
          <a:p>
            <a:pPr indent="0" lvl="0" marL="0" rtl="0" algn="l">
              <a:spcBef>
                <a:spcPts val="0"/>
              </a:spcBef>
              <a:spcAft>
                <a:spcPts val="0"/>
              </a:spcAft>
              <a:buNone/>
            </a:pPr>
            <a:r>
              <a:rPr lang="en-GB"/>
              <a:t>The Common Core’s 8 Standards for Mathematical Practices are just as important as the Content STandards themselves, but they hold weight when it comes to children’s Mathematical Reasoning.  All 8 are important and there is no real hierarchy to the way they are numbered, however, how to begin to incorporate them into our teaching practice can be daunting.  Specific practices, which we shall cann SMPs have important value for Mathematical Thinking in a classroom.  This is especially true for Virtual / Hybrid Classrooms.  The LEAD ACTORS are MP 1, then MP 2, MP 7, and MP 8 are critical to developing mathematical reasoning. The other 4 bullets are critical supports to </a:t>
            </a:r>
            <a:endParaRPr/>
          </a:p>
        </p:txBody>
      </p:sp>
      <p:sp>
        <p:nvSpPr>
          <p:cNvPr id="225" name="Google Shape;225;g1837190f96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8370e07d4d_0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8370e07d4d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8370e07d4d_0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8370e07d4d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8370e07d4d_0_1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8370e07d4d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8370e07d4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18370e07d4d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7d829a53ce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Reference: </a:t>
            </a:r>
            <a:r>
              <a:rPr lang="en-GB" u="sng">
                <a:solidFill>
                  <a:schemeClr val="hlink"/>
                </a:solidFill>
                <a:hlinkClick r:id="rId2"/>
              </a:rPr>
              <a:t>Routines for Reasoning</a:t>
            </a:r>
            <a:endParaRPr/>
          </a:p>
          <a:p>
            <a:pPr indent="0" lvl="0" marL="0" rtl="0" algn="l">
              <a:spcBef>
                <a:spcPts val="0"/>
              </a:spcBef>
              <a:spcAft>
                <a:spcPts val="0"/>
              </a:spcAft>
              <a:buNone/>
            </a:pPr>
            <a:r>
              <a:rPr lang="en-GB"/>
              <a:t>The Common Core’s 8 Standards for Mathematical Practices are just as important as the Content STandards themselves, but they hold weight when it comes to children’s Mathematical Reasoning.  All 8 are important and there is no real </a:t>
            </a:r>
            <a:r>
              <a:rPr lang="en-GB"/>
              <a:t>hierarchy</a:t>
            </a:r>
            <a:r>
              <a:rPr lang="en-GB"/>
              <a:t> to the way they are numbered, however, how to begin to incorporate them into our teaching practice can be daunting.  Specific practices, which we shall call SMPs have important value for Mathematical Thinking in a classroom.  This is </a:t>
            </a:r>
            <a:r>
              <a:rPr lang="en-GB"/>
              <a:t>especially</a:t>
            </a:r>
            <a:r>
              <a:rPr lang="en-GB"/>
              <a:t> true for Virtual / Hybrid Classrooms.  The LEAD ACTORS are MP 1, then MP 2, MP 7, and MP 8 are critical to developing mathematical reasoning. The other 4 bullets are critical supports to </a:t>
            </a:r>
            <a:endParaRPr/>
          </a:p>
        </p:txBody>
      </p:sp>
      <p:sp>
        <p:nvSpPr>
          <p:cNvPr id="99" name="Google Shape;99;g17d829a53ce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7d829a53c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17d829a53ce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7d829a53c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17d829a53ce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7d829a53ce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17d829a53ce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7d829a53ce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17d829a53ce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7d829a53c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17d829a53ce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7d829a53ce_0_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7d829a53ce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hyperlink" Target="https://play.dreambox.com/student/dbl/TeacherTool_ConstantDifference?atype=2&amp;back=http%3A%2F%2Fwww.dreambox.com%2Fteachertools&amp;eng=Intermediate&amp;ie_skin=paperfrenzy" TargetMode="External"/><Relationship Id="rId5" Type="http://schemas.openxmlformats.org/officeDocument/2006/relationships/image" Target="../media/image22.png"/><Relationship Id="rId6" Type="http://schemas.openxmlformats.org/officeDocument/2006/relationships/hyperlink" Target="https://youtu.be/0KYjMJXkEWE" TargetMode="External"/><Relationship Id="rId7"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hyperlink" Target="https://play.dreambox.com/student/dbl/TeacherTool_Multiplication2DArray?atype=2&amp;back=http%3A%2F%2Fwww.dreambox.com%2Fteachertools&amp;eng=Intermediate&amp;ie_skin=paperfrenzy" TargetMode="External"/><Relationship Id="rId5" Type="http://schemas.openxmlformats.org/officeDocument/2006/relationships/image" Target="../media/image21.png"/><Relationship Id="rId6" Type="http://schemas.openxmlformats.org/officeDocument/2006/relationships/hyperlink" Target="https://www.youtube.com/watch?v=PeZoqeYIayU" TargetMode="External"/><Relationship Id="rId7"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hyperlink" Target="https://www.curriculumassociates.com/-/media/1d96653dd13a477db4bd7512303462f7.ash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25.png"/><Relationship Id="rId5"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docs.google.com/document/d/1-sAwxza7ovoz_7TLNLzGOyZ2eikgd9qvvLdPi6sOmTg/edit?usp=sharing"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hyperlink" Target="https://www.curriculumassociates.com/-/media/1d96653dd13a477db4bd7512303462f7.ash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padlet.com/rmurry/mw3w52a1pl8jyzn1" TargetMode="External"/><Relationship Id="rId4" Type="http://schemas.openxmlformats.org/officeDocument/2006/relationships/image" Target="../media/image5.jpg"/><Relationship Id="rId5" Type="http://schemas.openxmlformats.org/officeDocument/2006/relationships/hyperlink" Target="https://www.teachingchannel.com/blog/hybrid-instruction" TargetMode="External"/><Relationship Id="rId6" Type="http://schemas.openxmlformats.org/officeDocument/2006/relationships/image" Target="../media/image2.png"/><Relationship Id="rId7"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hyperlink" Target="https://www.valamis.com/hub/blooms-taxonomy" TargetMode="External"/><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hyperlink" Target="https://youtu.be/cEwQxRSklfw" TargetMode="External"/><Relationship Id="rId5" Type="http://schemas.openxmlformats.org/officeDocument/2006/relationships/image" Target="../media/image11.png"/><Relationship Id="rId6" Type="http://schemas.openxmlformats.org/officeDocument/2006/relationships/hyperlink" Target="https://padlet.com/rmurry/cs5wwc9iq4hqhdxi" TargetMode="External"/><Relationship Id="rId7"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nvSpPr>
        <p:spPr>
          <a:xfrm>
            <a:off x="334647" y="396001"/>
            <a:ext cx="115227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2"/>
                </a:solidFill>
              </a:rPr>
              <a:t>Identifying Math Misconceptions in </a:t>
            </a:r>
            <a:endParaRPr b="1" sz="3200">
              <a:solidFill>
                <a:schemeClr val="dk2"/>
              </a:solidFill>
            </a:endParaRPr>
          </a:p>
          <a:p>
            <a:pPr indent="0" lvl="0" marL="0" marR="0" rtl="0" algn="l">
              <a:spcBef>
                <a:spcPts val="0"/>
              </a:spcBef>
              <a:spcAft>
                <a:spcPts val="0"/>
              </a:spcAft>
              <a:buNone/>
            </a:pPr>
            <a:r>
              <a:rPr b="1" lang="en-GB" sz="3200">
                <a:solidFill>
                  <a:schemeClr val="dk2"/>
                </a:solidFill>
              </a:rPr>
              <a:t>Virtual / Hybrid Classrooms</a:t>
            </a:r>
            <a:endParaRPr b="1" sz="4000">
              <a:solidFill>
                <a:schemeClr val="dk2"/>
              </a:solidFill>
              <a:latin typeface="Arial"/>
              <a:ea typeface="Arial"/>
              <a:cs typeface="Arial"/>
              <a:sym typeface="Arial"/>
            </a:endParaRPr>
          </a:p>
        </p:txBody>
      </p:sp>
      <p:sp>
        <p:nvSpPr>
          <p:cNvPr id="85" name="Google Shape;85;p13"/>
          <p:cNvSpPr txBox="1"/>
          <p:nvPr/>
        </p:nvSpPr>
        <p:spPr>
          <a:xfrm>
            <a:off x="334697" y="4574065"/>
            <a:ext cx="1152260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2"/>
                </a:solidFill>
              </a:rPr>
              <a:t>REBECCA MURRY</a:t>
            </a:r>
            <a:endParaRPr b="1">
              <a:solidFill>
                <a:schemeClr val="dk2"/>
              </a:solidFill>
            </a:endParaRPr>
          </a:p>
          <a:p>
            <a:pPr indent="0" lvl="0" marL="0" marR="0" rtl="0" algn="l">
              <a:spcBef>
                <a:spcPts val="0"/>
              </a:spcBef>
              <a:spcAft>
                <a:spcPts val="0"/>
              </a:spcAft>
              <a:buNone/>
            </a:pPr>
            <a:r>
              <a:rPr b="1" lang="en-GB" sz="2000">
                <a:solidFill>
                  <a:schemeClr val="dk2"/>
                </a:solidFill>
              </a:rPr>
              <a:t>1130 - 1300</a:t>
            </a:r>
            <a:endParaRPr b="1">
              <a:solidFill>
                <a:schemeClr val="dk2"/>
              </a:solidFill>
            </a:endParaRPr>
          </a:p>
          <a:p>
            <a:pPr indent="0" lvl="0" marL="0" marR="0" rtl="0" algn="l">
              <a:spcBef>
                <a:spcPts val="0"/>
              </a:spcBef>
              <a:spcAft>
                <a:spcPts val="0"/>
              </a:spcAft>
              <a:buNone/>
            </a:pPr>
            <a:r>
              <a:rPr b="1" lang="en-GB" sz="2000">
                <a:solidFill>
                  <a:schemeClr val="dk2"/>
                </a:solidFill>
              </a:rPr>
              <a:t>05</a:t>
            </a:r>
            <a:r>
              <a:rPr b="1" lang="en-GB" sz="2000">
                <a:solidFill>
                  <a:schemeClr val="dk2"/>
                </a:solidFill>
              </a:rPr>
              <a:t> NOVEMBER 2022</a:t>
            </a:r>
            <a:endParaRPr b="1">
              <a:solidFill>
                <a:schemeClr val="dk2"/>
              </a:solidFill>
            </a:endParaRPr>
          </a:p>
        </p:txBody>
      </p:sp>
      <p:pic>
        <p:nvPicPr>
          <p:cNvPr id="86" name="Google Shape;86;p13"/>
          <p:cNvPicPr preferRelativeResize="0"/>
          <p:nvPr/>
        </p:nvPicPr>
        <p:blipFill rotWithShape="1">
          <a:blip r:embed="rId3">
            <a:alphaModFix/>
          </a:blip>
          <a:srcRect b="0" l="0" r="0" t="0"/>
          <a:stretch/>
        </p:blipFill>
        <p:spPr>
          <a:xfrm>
            <a:off x="0" y="5939511"/>
            <a:ext cx="12192000" cy="918489"/>
          </a:xfrm>
          <a:prstGeom prst="rect">
            <a:avLst/>
          </a:prstGeom>
          <a:noFill/>
          <a:ln>
            <a:noFill/>
          </a:ln>
        </p:spPr>
      </p:pic>
      <p:pic>
        <p:nvPicPr>
          <p:cNvPr id="87" name="Google Shape;87;p13"/>
          <p:cNvPicPr preferRelativeResize="0"/>
          <p:nvPr/>
        </p:nvPicPr>
        <p:blipFill>
          <a:blip r:embed="rId4">
            <a:alphaModFix/>
          </a:blip>
          <a:stretch>
            <a:fillRect/>
          </a:stretch>
        </p:blipFill>
        <p:spPr>
          <a:xfrm>
            <a:off x="3116150" y="1840650"/>
            <a:ext cx="4152500" cy="2076250"/>
          </a:xfrm>
          <a:prstGeom prst="rect">
            <a:avLst/>
          </a:prstGeom>
          <a:noFill/>
          <a:ln>
            <a:noFill/>
          </a:ln>
        </p:spPr>
      </p:pic>
      <p:pic>
        <p:nvPicPr>
          <p:cNvPr id="88" name="Google Shape;88;p13"/>
          <p:cNvPicPr preferRelativeResize="0"/>
          <p:nvPr/>
        </p:nvPicPr>
        <p:blipFill rotWithShape="1">
          <a:blip r:embed="rId5">
            <a:alphaModFix/>
          </a:blip>
          <a:srcRect b="0" l="10999" r="2934" t="0"/>
          <a:stretch/>
        </p:blipFill>
        <p:spPr>
          <a:xfrm>
            <a:off x="3116150" y="4073900"/>
            <a:ext cx="4152500" cy="2012650"/>
          </a:xfrm>
          <a:prstGeom prst="rect">
            <a:avLst/>
          </a:prstGeom>
          <a:noFill/>
          <a:ln>
            <a:noFill/>
          </a:ln>
        </p:spPr>
      </p:pic>
      <p:pic>
        <p:nvPicPr>
          <p:cNvPr id="89" name="Google Shape;89;p13"/>
          <p:cNvPicPr preferRelativeResize="0"/>
          <p:nvPr/>
        </p:nvPicPr>
        <p:blipFill>
          <a:blip r:embed="rId6">
            <a:alphaModFix/>
          </a:blip>
          <a:stretch>
            <a:fillRect/>
          </a:stretch>
        </p:blipFill>
        <p:spPr>
          <a:xfrm>
            <a:off x="7591900" y="1840644"/>
            <a:ext cx="4018525" cy="2012656"/>
          </a:xfrm>
          <a:prstGeom prst="rect">
            <a:avLst/>
          </a:prstGeom>
          <a:noFill/>
          <a:ln>
            <a:noFill/>
          </a:ln>
        </p:spPr>
      </p:pic>
      <p:pic>
        <p:nvPicPr>
          <p:cNvPr id="90" name="Google Shape;90;p13"/>
          <p:cNvPicPr preferRelativeResize="0"/>
          <p:nvPr/>
        </p:nvPicPr>
        <p:blipFill>
          <a:blip r:embed="rId7">
            <a:alphaModFix/>
          </a:blip>
          <a:stretch>
            <a:fillRect/>
          </a:stretch>
        </p:blipFill>
        <p:spPr>
          <a:xfrm>
            <a:off x="7591900" y="4069300"/>
            <a:ext cx="4018526" cy="2009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nvSpPr>
        <p:spPr>
          <a:xfrm>
            <a:off x="189825" y="507150"/>
            <a:ext cx="115017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en-GB" sz="3000">
                <a:solidFill>
                  <a:schemeClr val="dk2"/>
                </a:solidFill>
              </a:rPr>
              <a:t>Structure of a Number String for </a:t>
            </a:r>
            <a:r>
              <a:rPr b="1" lang="en-GB" sz="3000">
                <a:solidFill>
                  <a:schemeClr val="dk2"/>
                </a:solidFill>
              </a:rPr>
              <a:t>Hybrid Lesson</a:t>
            </a:r>
            <a:endParaRPr b="1" sz="3000">
              <a:solidFill>
                <a:schemeClr val="dk2"/>
              </a:solidFill>
            </a:endParaRPr>
          </a:p>
          <a:p>
            <a:pPr indent="0" lvl="0" marL="0" marR="0" rtl="0" algn="l">
              <a:spcBef>
                <a:spcPts val="0"/>
              </a:spcBef>
              <a:spcAft>
                <a:spcPts val="0"/>
              </a:spcAft>
              <a:buNone/>
            </a:pPr>
            <a:r>
              <a:t/>
            </a:r>
            <a:endParaRPr sz="2400">
              <a:solidFill>
                <a:schemeClr val="dk2"/>
              </a:solidFill>
              <a:latin typeface="Calibri"/>
              <a:ea typeface="Calibri"/>
              <a:cs typeface="Calibri"/>
              <a:sym typeface="Calibri"/>
            </a:endParaRPr>
          </a:p>
        </p:txBody>
      </p:sp>
      <p:pic>
        <p:nvPicPr>
          <p:cNvPr id="161" name="Google Shape;161;p22"/>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pic>
        <p:nvPicPr>
          <p:cNvPr id="162" name="Google Shape;162;p22"/>
          <p:cNvPicPr preferRelativeResize="0"/>
          <p:nvPr/>
        </p:nvPicPr>
        <p:blipFill>
          <a:blip r:embed="rId4">
            <a:alphaModFix/>
          </a:blip>
          <a:stretch>
            <a:fillRect/>
          </a:stretch>
        </p:blipFill>
        <p:spPr>
          <a:xfrm>
            <a:off x="293850" y="1299775"/>
            <a:ext cx="11397675" cy="4095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txBox="1"/>
          <p:nvPr/>
        </p:nvSpPr>
        <p:spPr>
          <a:xfrm>
            <a:off x="189825" y="507150"/>
            <a:ext cx="11501700" cy="86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en-GB" sz="3000">
                <a:solidFill>
                  <a:schemeClr val="dk2"/>
                </a:solidFill>
              </a:rPr>
              <a:t>SAMPLE LESSON IN GRADE 2</a:t>
            </a:r>
            <a:r>
              <a:rPr b="1" lang="en-GB" sz="3000">
                <a:solidFill>
                  <a:schemeClr val="dk2"/>
                </a:solidFill>
              </a:rPr>
              <a:t> </a:t>
            </a:r>
            <a:endParaRPr b="1" sz="3000">
              <a:solidFill>
                <a:schemeClr val="dk2"/>
              </a:solidFill>
            </a:endParaRPr>
          </a:p>
          <a:p>
            <a:pPr indent="0" lvl="0" marL="0" marR="0" rtl="0" algn="l">
              <a:spcBef>
                <a:spcPts val="0"/>
              </a:spcBef>
              <a:spcAft>
                <a:spcPts val="0"/>
              </a:spcAft>
              <a:buNone/>
            </a:pPr>
            <a:r>
              <a:rPr b="1" lang="en-GB" sz="2000">
                <a:solidFill>
                  <a:schemeClr val="dk2"/>
                </a:solidFill>
              </a:rPr>
              <a:t>Trial 1</a:t>
            </a:r>
            <a:endParaRPr sz="2400">
              <a:solidFill>
                <a:schemeClr val="dk2"/>
              </a:solidFill>
              <a:latin typeface="Calibri"/>
              <a:ea typeface="Calibri"/>
              <a:cs typeface="Calibri"/>
              <a:sym typeface="Calibri"/>
            </a:endParaRPr>
          </a:p>
        </p:txBody>
      </p:sp>
      <p:pic>
        <p:nvPicPr>
          <p:cNvPr id="168" name="Google Shape;168;p23"/>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pic>
        <p:nvPicPr>
          <p:cNvPr id="169" name="Google Shape;169;p23"/>
          <p:cNvPicPr preferRelativeResize="0"/>
          <p:nvPr/>
        </p:nvPicPr>
        <p:blipFill>
          <a:blip r:embed="rId4">
            <a:alphaModFix/>
          </a:blip>
          <a:stretch>
            <a:fillRect/>
          </a:stretch>
        </p:blipFill>
        <p:spPr>
          <a:xfrm>
            <a:off x="6979400" y="656675"/>
            <a:ext cx="4712125" cy="5544650"/>
          </a:xfrm>
          <a:prstGeom prst="rect">
            <a:avLst/>
          </a:prstGeom>
          <a:noFill/>
          <a:ln>
            <a:noFill/>
          </a:ln>
        </p:spPr>
      </p:pic>
      <p:sp>
        <p:nvSpPr>
          <p:cNvPr id="170" name="Google Shape;170;p23"/>
          <p:cNvSpPr txBox="1"/>
          <p:nvPr/>
        </p:nvSpPr>
        <p:spPr>
          <a:xfrm>
            <a:off x="4891250" y="1470800"/>
            <a:ext cx="1795800" cy="435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400">
                <a:latin typeface="Calibri"/>
                <a:ea typeface="Calibri"/>
                <a:cs typeface="Calibri"/>
                <a:sym typeface="Calibri"/>
              </a:rPr>
              <a:t>2</a:t>
            </a:r>
            <a:r>
              <a:rPr lang="en-GB" sz="3400">
                <a:latin typeface="Calibri"/>
                <a:ea typeface="Calibri"/>
                <a:cs typeface="Calibri"/>
                <a:sym typeface="Calibri"/>
              </a:rPr>
              <a:t>6 + 10</a:t>
            </a:r>
            <a:endParaRPr sz="3400">
              <a:latin typeface="Calibri"/>
              <a:ea typeface="Calibri"/>
              <a:cs typeface="Calibri"/>
              <a:sym typeface="Calibri"/>
            </a:endParaRPr>
          </a:p>
          <a:p>
            <a:pPr indent="0" lvl="0" marL="0" rtl="0" algn="l">
              <a:spcBef>
                <a:spcPts val="0"/>
              </a:spcBef>
              <a:spcAft>
                <a:spcPts val="0"/>
              </a:spcAft>
              <a:buNone/>
            </a:pPr>
            <a:r>
              <a:rPr lang="en-GB" sz="3400">
                <a:latin typeface="Calibri"/>
                <a:ea typeface="Calibri"/>
                <a:cs typeface="Calibri"/>
                <a:sym typeface="Calibri"/>
              </a:rPr>
              <a:t>26 + 12</a:t>
            </a:r>
            <a:endParaRPr sz="3400">
              <a:latin typeface="Calibri"/>
              <a:ea typeface="Calibri"/>
              <a:cs typeface="Calibri"/>
              <a:sym typeface="Calibri"/>
            </a:endParaRPr>
          </a:p>
          <a:p>
            <a:pPr indent="0" lvl="0" marL="0" rtl="0" algn="l">
              <a:spcBef>
                <a:spcPts val="0"/>
              </a:spcBef>
              <a:spcAft>
                <a:spcPts val="0"/>
              </a:spcAft>
              <a:buNone/>
            </a:pPr>
            <a:r>
              <a:rPr lang="en-GB" sz="3400">
                <a:latin typeface="Calibri"/>
                <a:ea typeface="Calibri"/>
                <a:cs typeface="Calibri"/>
                <a:sym typeface="Calibri"/>
              </a:rPr>
              <a:t>26 + 22</a:t>
            </a:r>
            <a:endParaRPr sz="3400">
              <a:latin typeface="Calibri"/>
              <a:ea typeface="Calibri"/>
              <a:cs typeface="Calibri"/>
              <a:sym typeface="Calibri"/>
            </a:endParaRPr>
          </a:p>
          <a:p>
            <a:pPr indent="0" lvl="0" marL="0" rtl="0" algn="l">
              <a:spcBef>
                <a:spcPts val="0"/>
              </a:spcBef>
              <a:spcAft>
                <a:spcPts val="0"/>
              </a:spcAft>
              <a:buNone/>
            </a:pPr>
            <a:r>
              <a:rPr lang="en-GB" sz="3400">
                <a:latin typeface="Calibri"/>
                <a:ea typeface="Calibri"/>
                <a:cs typeface="Calibri"/>
                <a:sym typeface="Calibri"/>
              </a:rPr>
              <a:t>44 + 30</a:t>
            </a:r>
            <a:endParaRPr sz="3400">
              <a:latin typeface="Calibri"/>
              <a:ea typeface="Calibri"/>
              <a:cs typeface="Calibri"/>
              <a:sym typeface="Calibri"/>
            </a:endParaRPr>
          </a:p>
          <a:p>
            <a:pPr indent="0" lvl="0" marL="0" rtl="0" algn="l">
              <a:spcBef>
                <a:spcPts val="0"/>
              </a:spcBef>
              <a:spcAft>
                <a:spcPts val="0"/>
              </a:spcAft>
              <a:buNone/>
            </a:pPr>
            <a:r>
              <a:rPr lang="en-GB" sz="3400">
                <a:latin typeface="Calibri"/>
                <a:ea typeface="Calibri"/>
                <a:cs typeface="Calibri"/>
                <a:sym typeface="Calibri"/>
              </a:rPr>
              <a:t>44 + 29</a:t>
            </a:r>
            <a:endParaRPr sz="3400">
              <a:latin typeface="Calibri"/>
              <a:ea typeface="Calibri"/>
              <a:cs typeface="Calibri"/>
              <a:sym typeface="Calibri"/>
            </a:endParaRPr>
          </a:p>
          <a:p>
            <a:pPr indent="0" lvl="0" marL="0" rtl="0" algn="l">
              <a:spcBef>
                <a:spcPts val="0"/>
              </a:spcBef>
              <a:spcAft>
                <a:spcPts val="0"/>
              </a:spcAft>
              <a:buNone/>
            </a:pPr>
            <a:r>
              <a:rPr lang="en-GB" sz="3400">
                <a:latin typeface="Calibri"/>
                <a:ea typeface="Calibri"/>
                <a:cs typeface="Calibri"/>
                <a:sym typeface="Calibri"/>
              </a:rPr>
              <a:t>22 + 58</a:t>
            </a:r>
            <a:endParaRPr sz="3400">
              <a:latin typeface="Calibri"/>
              <a:ea typeface="Calibri"/>
              <a:cs typeface="Calibri"/>
              <a:sym typeface="Calibri"/>
            </a:endParaRPr>
          </a:p>
          <a:p>
            <a:pPr indent="0" lvl="0" marL="0" rtl="0" algn="l">
              <a:spcBef>
                <a:spcPts val="0"/>
              </a:spcBef>
              <a:spcAft>
                <a:spcPts val="0"/>
              </a:spcAft>
              <a:buNone/>
            </a:pPr>
            <a:r>
              <a:rPr lang="en-GB" sz="3400">
                <a:latin typeface="Calibri"/>
                <a:ea typeface="Calibri"/>
                <a:cs typeface="Calibri"/>
                <a:sym typeface="Calibri"/>
              </a:rPr>
              <a:t>63 + 29</a:t>
            </a:r>
            <a:endParaRPr sz="3400">
              <a:latin typeface="Calibri"/>
              <a:ea typeface="Calibri"/>
              <a:cs typeface="Calibri"/>
              <a:sym typeface="Calibri"/>
            </a:endParaRPr>
          </a:p>
          <a:p>
            <a:pPr indent="0" lvl="0" marL="0" rtl="0" algn="l">
              <a:spcBef>
                <a:spcPts val="0"/>
              </a:spcBef>
              <a:spcAft>
                <a:spcPts val="0"/>
              </a:spcAft>
              <a:buNone/>
            </a:pPr>
            <a:r>
              <a:t/>
            </a:r>
            <a:endParaRPr sz="33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nvSpPr>
        <p:spPr>
          <a:xfrm>
            <a:off x="189825" y="507150"/>
            <a:ext cx="11501700" cy="86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en-GB" sz="3000">
                <a:solidFill>
                  <a:schemeClr val="dk2"/>
                </a:solidFill>
              </a:rPr>
              <a:t>SAMPLE LESSON IN GRADE 4 </a:t>
            </a:r>
            <a:endParaRPr b="1" sz="3000">
              <a:solidFill>
                <a:schemeClr val="dk2"/>
              </a:solidFill>
            </a:endParaRPr>
          </a:p>
          <a:p>
            <a:pPr indent="0" lvl="0" marL="0" marR="0" rtl="0" algn="l">
              <a:spcBef>
                <a:spcPts val="0"/>
              </a:spcBef>
              <a:spcAft>
                <a:spcPts val="0"/>
              </a:spcAft>
              <a:buNone/>
            </a:pPr>
            <a:r>
              <a:rPr b="1" lang="en-GB" sz="2000">
                <a:solidFill>
                  <a:schemeClr val="dk2"/>
                </a:solidFill>
              </a:rPr>
              <a:t>Trial 2</a:t>
            </a:r>
            <a:endParaRPr sz="2400">
              <a:solidFill>
                <a:schemeClr val="dk2"/>
              </a:solidFill>
              <a:latin typeface="Calibri"/>
              <a:ea typeface="Calibri"/>
              <a:cs typeface="Calibri"/>
              <a:sym typeface="Calibri"/>
            </a:endParaRPr>
          </a:p>
        </p:txBody>
      </p:sp>
      <p:pic>
        <p:nvPicPr>
          <p:cNvPr id="176" name="Google Shape;176;p24"/>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sp>
        <p:nvSpPr>
          <p:cNvPr id="177" name="Google Shape;177;p24"/>
          <p:cNvSpPr txBox="1"/>
          <p:nvPr/>
        </p:nvSpPr>
        <p:spPr>
          <a:xfrm>
            <a:off x="4378200" y="1476275"/>
            <a:ext cx="1795800" cy="435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400">
                <a:latin typeface="Calibri"/>
                <a:ea typeface="Calibri"/>
                <a:cs typeface="Calibri"/>
                <a:sym typeface="Calibri"/>
              </a:rPr>
              <a:t>3 x 7</a:t>
            </a:r>
            <a:endParaRPr sz="3400">
              <a:latin typeface="Calibri"/>
              <a:ea typeface="Calibri"/>
              <a:cs typeface="Calibri"/>
              <a:sym typeface="Calibri"/>
            </a:endParaRPr>
          </a:p>
          <a:p>
            <a:pPr indent="0" lvl="0" marL="0" rtl="0" algn="l">
              <a:spcBef>
                <a:spcPts val="0"/>
              </a:spcBef>
              <a:spcAft>
                <a:spcPts val="0"/>
              </a:spcAft>
              <a:buNone/>
            </a:pPr>
            <a:r>
              <a:rPr lang="en-GB" sz="3400">
                <a:latin typeface="Calibri"/>
                <a:ea typeface="Calibri"/>
                <a:cs typeface="Calibri"/>
                <a:sym typeface="Calibri"/>
              </a:rPr>
              <a:t>6 x 7</a:t>
            </a:r>
            <a:endParaRPr sz="3400">
              <a:latin typeface="Calibri"/>
              <a:ea typeface="Calibri"/>
              <a:cs typeface="Calibri"/>
              <a:sym typeface="Calibri"/>
            </a:endParaRPr>
          </a:p>
          <a:p>
            <a:pPr indent="0" lvl="0" marL="0" rtl="0" algn="l">
              <a:spcBef>
                <a:spcPts val="0"/>
              </a:spcBef>
              <a:spcAft>
                <a:spcPts val="0"/>
              </a:spcAft>
              <a:buNone/>
            </a:pPr>
            <a:r>
              <a:rPr lang="en-GB" sz="3400">
                <a:latin typeface="Calibri"/>
                <a:ea typeface="Calibri"/>
                <a:cs typeface="Calibri"/>
                <a:sym typeface="Calibri"/>
              </a:rPr>
              <a:t>36 x 7</a:t>
            </a:r>
            <a:endParaRPr sz="3400">
              <a:latin typeface="Calibri"/>
              <a:ea typeface="Calibri"/>
              <a:cs typeface="Calibri"/>
              <a:sym typeface="Calibri"/>
            </a:endParaRPr>
          </a:p>
          <a:p>
            <a:pPr indent="0" lvl="0" marL="0" rtl="0" algn="l">
              <a:spcBef>
                <a:spcPts val="0"/>
              </a:spcBef>
              <a:spcAft>
                <a:spcPts val="0"/>
              </a:spcAft>
              <a:buNone/>
            </a:pPr>
            <a:r>
              <a:rPr lang="en-GB" sz="3400">
                <a:latin typeface="Calibri"/>
                <a:ea typeface="Calibri"/>
                <a:cs typeface="Calibri"/>
                <a:sym typeface="Calibri"/>
              </a:rPr>
              <a:t>18 x 14</a:t>
            </a:r>
            <a:endParaRPr sz="3400">
              <a:latin typeface="Calibri"/>
              <a:ea typeface="Calibri"/>
              <a:cs typeface="Calibri"/>
              <a:sym typeface="Calibri"/>
            </a:endParaRPr>
          </a:p>
          <a:p>
            <a:pPr indent="0" lvl="0" marL="0" rtl="0" algn="l">
              <a:spcBef>
                <a:spcPts val="0"/>
              </a:spcBef>
              <a:spcAft>
                <a:spcPts val="0"/>
              </a:spcAft>
              <a:buNone/>
            </a:pPr>
            <a:r>
              <a:rPr lang="en-GB" sz="3400">
                <a:latin typeface="Calibri"/>
                <a:ea typeface="Calibri"/>
                <a:cs typeface="Calibri"/>
                <a:sym typeface="Calibri"/>
              </a:rPr>
              <a:t>28 x 14</a:t>
            </a:r>
            <a:endParaRPr sz="3400">
              <a:latin typeface="Calibri"/>
              <a:ea typeface="Calibri"/>
              <a:cs typeface="Calibri"/>
              <a:sym typeface="Calibri"/>
            </a:endParaRPr>
          </a:p>
          <a:p>
            <a:pPr indent="0" lvl="0" marL="0" rtl="0" algn="l">
              <a:spcBef>
                <a:spcPts val="0"/>
              </a:spcBef>
              <a:spcAft>
                <a:spcPts val="0"/>
              </a:spcAft>
              <a:buNone/>
            </a:pPr>
            <a:r>
              <a:rPr lang="en-GB" sz="3400">
                <a:latin typeface="Calibri"/>
                <a:ea typeface="Calibri"/>
                <a:cs typeface="Calibri"/>
                <a:sym typeface="Calibri"/>
              </a:rPr>
              <a:t>28 x 18</a:t>
            </a:r>
            <a:endParaRPr sz="3400">
              <a:latin typeface="Calibri"/>
              <a:ea typeface="Calibri"/>
              <a:cs typeface="Calibri"/>
              <a:sym typeface="Calibri"/>
            </a:endParaRPr>
          </a:p>
          <a:p>
            <a:pPr indent="0" lvl="0" marL="0" rtl="0" algn="l">
              <a:spcBef>
                <a:spcPts val="0"/>
              </a:spcBef>
              <a:spcAft>
                <a:spcPts val="0"/>
              </a:spcAft>
              <a:buNone/>
            </a:pPr>
            <a:r>
              <a:rPr lang="en-GB" sz="3400">
                <a:latin typeface="Calibri"/>
                <a:ea typeface="Calibri"/>
                <a:cs typeface="Calibri"/>
                <a:sym typeface="Calibri"/>
              </a:rPr>
              <a:t>56 x 36</a:t>
            </a:r>
            <a:endParaRPr sz="3400">
              <a:latin typeface="Calibri"/>
              <a:ea typeface="Calibri"/>
              <a:cs typeface="Calibri"/>
              <a:sym typeface="Calibri"/>
            </a:endParaRPr>
          </a:p>
          <a:p>
            <a:pPr indent="0" lvl="0" marL="0" rtl="0" algn="l">
              <a:spcBef>
                <a:spcPts val="0"/>
              </a:spcBef>
              <a:spcAft>
                <a:spcPts val="0"/>
              </a:spcAft>
              <a:buNone/>
            </a:pPr>
            <a:r>
              <a:t/>
            </a:r>
            <a:endParaRPr sz="3300">
              <a:latin typeface="Calibri"/>
              <a:ea typeface="Calibri"/>
              <a:cs typeface="Calibri"/>
              <a:sym typeface="Calibri"/>
            </a:endParaRPr>
          </a:p>
        </p:txBody>
      </p:sp>
      <p:pic>
        <p:nvPicPr>
          <p:cNvPr id="178" name="Google Shape;178;p24"/>
          <p:cNvPicPr preferRelativeResize="0"/>
          <p:nvPr/>
        </p:nvPicPr>
        <p:blipFill>
          <a:blip r:embed="rId4">
            <a:alphaModFix/>
          </a:blip>
          <a:stretch>
            <a:fillRect/>
          </a:stretch>
        </p:blipFill>
        <p:spPr>
          <a:xfrm>
            <a:off x="6452500" y="507150"/>
            <a:ext cx="5330950" cy="5547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nvSpPr>
        <p:spPr>
          <a:xfrm>
            <a:off x="189825" y="507150"/>
            <a:ext cx="115017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en-GB" sz="3000">
                <a:solidFill>
                  <a:schemeClr val="dk2"/>
                </a:solidFill>
              </a:rPr>
              <a:t>Number Strings in </a:t>
            </a:r>
            <a:r>
              <a:rPr b="1" lang="en-GB" sz="3000">
                <a:solidFill>
                  <a:schemeClr val="dk2"/>
                </a:solidFill>
              </a:rPr>
              <a:t>Hybrid </a:t>
            </a:r>
            <a:endParaRPr b="1" sz="3000">
              <a:solidFill>
                <a:schemeClr val="dk2"/>
              </a:solidFill>
            </a:endParaRPr>
          </a:p>
          <a:p>
            <a:pPr indent="0" lvl="0" marL="0" marR="0" rtl="0" algn="l">
              <a:spcBef>
                <a:spcPts val="0"/>
              </a:spcBef>
              <a:spcAft>
                <a:spcPts val="0"/>
              </a:spcAft>
              <a:buNone/>
            </a:pPr>
            <a:r>
              <a:rPr lang="en-GB" sz="2400">
                <a:solidFill>
                  <a:schemeClr val="dk2"/>
                </a:solidFill>
                <a:latin typeface="Calibri"/>
                <a:ea typeface="Calibri"/>
                <a:cs typeface="Calibri"/>
                <a:sym typeface="Calibri"/>
              </a:rPr>
              <a:t>Trial 3</a:t>
            </a:r>
            <a:endParaRPr sz="2400">
              <a:solidFill>
                <a:schemeClr val="dk2"/>
              </a:solidFill>
              <a:latin typeface="Calibri"/>
              <a:ea typeface="Calibri"/>
              <a:cs typeface="Calibri"/>
              <a:sym typeface="Calibri"/>
            </a:endParaRPr>
          </a:p>
        </p:txBody>
      </p:sp>
      <p:pic>
        <p:nvPicPr>
          <p:cNvPr id="184" name="Google Shape;184;p25"/>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pic>
        <p:nvPicPr>
          <p:cNvPr id="185" name="Google Shape;185;p25"/>
          <p:cNvPicPr preferRelativeResize="0"/>
          <p:nvPr/>
        </p:nvPicPr>
        <p:blipFill>
          <a:blip r:embed="rId4">
            <a:alphaModFix/>
          </a:blip>
          <a:stretch>
            <a:fillRect/>
          </a:stretch>
        </p:blipFill>
        <p:spPr>
          <a:xfrm>
            <a:off x="3608675" y="1081500"/>
            <a:ext cx="8232175" cy="5656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type="ctrTitle"/>
          </p:nvPr>
        </p:nvSpPr>
        <p:spPr>
          <a:xfrm>
            <a:off x="703775" y="134775"/>
            <a:ext cx="10885800" cy="6049500"/>
          </a:xfrm>
          <a:prstGeom prst="rect">
            <a:avLst/>
          </a:prstGeom>
          <a:ln cap="flat" cmpd="sng" w="9525">
            <a:solidFill>
              <a:schemeClr val="lt1"/>
            </a:solidFill>
            <a:prstDash val="solid"/>
            <a:round/>
            <a:headEnd len="sm" w="sm" type="none"/>
            <a:tailEnd len="sm" w="sm" type="none"/>
          </a:ln>
        </p:spPr>
        <p:txBody>
          <a:bodyPr anchorCtr="0" anchor="b" bIns="45700" lIns="91425" spcFirstLastPara="1" rIns="91425" wrap="square" tIns="45700">
            <a:normAutofit fontScale="90000"/>
          </a:bodyPr>
          <a:lstStyle/>
          <a:p>
            <a:pPr indent="0" lvl="0" marL="0" rtl="0" algn="ctr">
              <a:spcBef>
                <a:spcPts val="0"/>
              </a:spcBef>
              <a:spcAft>
                <a:spcPts val="0"/>
              </a:spcAft>
              <a:buNone/>
            </a:pPr>
            <a:r>
              <a:rPr b="1" lang="en-GB">
                <a:solidFill>
                  <a:schemeClr val="dk2"/>
                </a:solidFill>
              </a:rPr>
              <a:t>SAMPLE LESSONS TO TRY TWEAKING FOR HYBRID!</a:t>
            </a:r>
            <a:endParaRPr b="1">
              <a:solidFill>
                <a:schemeClr val="dk2"/>
              </a:solidFill>
            </a:endParaRPr>
          </a:p>
          <a:p>
            <a:pPr indent="0" lvl="0" marL="0" rtl="0" algn="ctr">
              <a:spcBef>
                <a:spcPts val="0"/>
              </a:spcBef>
              <a:spcAft>
                <a:spcPts val="0"/>
              </a:spcAft>
              <a:buNone/>
            </a:pPr>
            <a:r>
              <a:rPr b="1" lang="en-GB">
                <a:solidFill>
                  <a:schemeClr val="dk2"/>
                </a:solidFill>
                <a:highlight>
                  <a:srgbClr val="FFFF00"/>
                </a:highlight>
              </a:rPr>
              <a:t>How can we identify misconceptions using technology?</a:t>
            </a:r>
            <a:endParaRPr b="1">
              <a:solidFill>
                <a:schemeClr val="dk2"/>
              </a:solidFill>
              <a:highlight>
                <a:srgbClr val="FFFF00"/>
              </a:highlight>
            </a:endParaRPr>
          </a:p>
          <a:p>
            <a:pPr indent="0" lvl="0" marL="0" rtl="0" algn="ctr">
              <a:spcBef>
                <a:spcPts val="0"/>
              </a:spcBef>
              <a:spcAft>
                <a:spcPts val="0"/>
              </a:spcAft>
              <a:buNone/>
            </a:pPr>
            <a:r>
              <a:t/>
            </a:r>
            <a:endParaRPr b="1">
              <a:solidFill>
                <a:schemeClr val="dk2"/>
              </a:solidFill>
            </a:endParaRPr>
          </a:p>
          <a:p>
            <a:pPr indent="0" lvl="0" marL="0" rtl="0" algn="ctr">
              <a:spcBef>
                <a:spcPts val="0"/>
              </a:spcBef>
              <a:spcAft>
                <a:spcPts val="0"/>
              </a:spcAft>
              <a:buNone/>
            </a:pPr>
            <a:r>
              <a:rPr b="1" lang="en-GB">
                <a:solidFill>
                  <a:srgbClr val="FF0000"/>
                </a:solidFill>
              </a:rPr>
              <a:t>USING LEARNING ADAPTIVE TECHNOLOGY</a:t>
            </a:r>
            <a:endParaRPr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nvSpPr>
        <p:spPr>
          <a:xfrm>
            <a:off x="189825" y="250600"/>
            <a:ext cx="115017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en-GB" sz="3000">
                <a:solidFill>
                  <a:schemeClr val="dk2"/>
                </a:solidFill>
              </a:rPr>
              <a:t>Learning Adaptive Technology in </a:t>
            </a:r>
            <a:r>
              <a:rPr b="1" lang="en-GB" sz="3000">
                <a:solidFill>
                  <a:schemeClr val="dk2"/>
                </a:solidFill>
              </a:rPr>
              <a:t>Hybrid Classrooms </a:t>
            </a:r>
            <a:endParaRPr sz="2400">
              <a:solidFill>
                <a:schemeClr val="dk2"/>
              </a:solidFill>
              <a:latin typeface="Calibri"/>
              <a:ea typeface="Calibri"/>
              <a:cs typeface="Calibri"/>
              <a:sym typeface="Calibri"/>
            </a:endParaRPr>
          </a:p>
        </p:txBody>
      </p:sp>
      <p:pic>
        <p:nvPicPr>
          <p:cNvPr id="196" name="Google Shape;196;p27"/>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pic>
        <p:nvPicPr>
          <p:cNvPr id="197" name="Google Shape;197;p27">
            <a:hlinkClick r:id="rId4"/>
          </p:cNvPr>
          <p:cNvPicPr preferRelativeResize="0"/>
          <p:nvPr/>
        </p:nvPicPr>
        <p:blipFill>
          <a:blip r:embed="rId5">
            <a:alphaModFix/>
          </a:blip>
          <a:stretch>
            <a:fillRect/>
          </a:stretch>
        </p:blipFill>
        <p:spPr>
          <a:xfrm>
            <a:off x="5772050" y="1472250"/>
            <a:ext cx="5919475" cy="4467250"/>
          </a:xfrm>
          <a:prstGeom prst="rect">
            <a:avLst/>
          </a:prstGeom>
          <a:noFill/>
          <a:ln>
            <a:noFill/>
          </a:ln>
        </p:spPr>
      </p:pic>
      <p:pic>
        <p:nvPicPr>
          <p:cNvPr id="198" name="Google Shape;198;p27">
            <a:hlinkClick r:id="rId6"/>
          </p:cNvPr>
          <p:cNvPicPr preferRelativeResize="0"/>
          <p:nvPr/>
        </p:nvPicPr>
        <p:blipFill>
          <a:blip r:embed="rId7">
            <a:alphaModFix/>
          </a:blip>
          <a:stretch>
            <a:fillRect/>
          </a:stretch>
        </p:blipFill>
        <p:spPr>
          <a:xfrm>
            <a:off x="357638" y="2437025"/>
            <a:ext cx="5286124" cy="3502475"/>
          </a:xfrm>
          <a:prstGeom prst="rect">
            <a:avLst/>
          </a:prstGeom>
          <a:noFill/>
          <a:ln>
            <a:noFill/>
          </a:ln>
        </p:spPr>
      </p:pic>
      <p:sp>
        <p:nvSpPr>
          <p:cNvPr id="199" name="Google Shape;199;p27"/>
          <p:cNvSpPr txBox="1"/>
          <p:nvPr/>
        </p:nvSpPr>
        <p:spPr>
          <a:xfrm>
            <a:off x="357650" y="804700"/>
            <a:ext cx="55425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Calibri"/>
                <a:ea typeface="Calibri"/>
                <a:cs typeface="Calibri"/>
                <a:sym typeface="Calibri"/>
              </a:rPr>
              <a:t>Trial 4</a:t>
            </a:r>
            <a:endParaRPr sz="2000">
              <a:latin typeface="Calibri"/>
              <a:ea typeface="Calibri"/>
              <a:cs typeface="Calibri"/>
              <a:sym typeface="Calibri"/>
            </a:endParaRPr>
          </a:p>
          <a:p>
            <a:pPr indent="0" lvl="0" marL="0" rtl="0" algn="l">
              <a:spcBef>
                <a:spcPts val="0"/>
              </a:spcBef>
              <a:spcAft>
                <a:spcPts val="0"/>
              </a:spcAft>
              <a:buNone/>
            </a:pPr>
            <a:r>
              <a:rPr b="1" lang="en-GB" sz="2000">
                <a:solidFill>
                  <a:srgbClr val="980000"/>
                </a:solidFill>
                <a:latin typeface="Calibri"/>
                <a:ea typeface="Calibri"/>
                <a:cs typeface="Calibri"/>
                <a:sym typeface="Calibri"/>
              </a:rPr>
              <a:t>CONSTANT DIFFERENCE</a:t>
            </a:r>
            <a:endParaRPr b="1" sz="2000">
              <a:solidFill>
                <a:srgbClr val="980000"/>
              </a:solidFill>
              <a:latin typeface="Calibri"/>
              <a:ea typeface="Calibri"/>
              <a:cs typeface="Calibri"/>
              <a:sym typeface="Calibri"/>
            </a:endParaRPr>
          </a:p>
          <a:p>
            <a:pPr indent="0" lvl="0" marL="0" rtl="0" algn="l">
              <a:spcBef>
                <a:spcPts val="0"/>
              </a:spcBef>
              <a:spcAft>
                <a:spcPts val="0"/>
              </a:spcAft>
              <a:buNone/>
            </a:pPr>
            <a:r>
              <a:rPr lang="en-GB" sz="1600">
                <a:solidFill>
                  <a:srgbClr val="202124"/>
                </a:solidFill>
                <a:highlight>
                  <a:srgbClr val="FFFFFF"/>
                </a:highlight>
              </a:rPr>
              <a:t>Constant difference refers to the idea that </a:t>
            </a:r>
            <a:r>
              <a:rPr b="1" lang="en-GB" sz="1600">
                <a:solidFill>
                  <a:srgbClr val="202124"/>
                </a:solidFill>
                <a:highlight>
                  <a:srgbClr val="FFFFFF"/>
                </a:highlight>
              </a:rPr>
              <a:t>the difference between two numbers does not change after adding or subtracting the same quantity to both numbers</a:t>
            </a:r>
            <a:r>
              <a:rPr lang="en-GB" sz="1600">
                <a:solidFill>
                  <a:srgbClr val="202124"/>
                </a:solidFill>
                <a:highlight>
                  <a:srgbClr val="FFFFFF"/>
                </a:highlight>
              </a:rPr>
              <a:t>.</a:t>
            </a:r>
            <a:endParaRPr sz="24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8"/>
          <p:cNvSpPr txBox="1"/>
          <p:nvPr/>
        </p:nvSpPr>
        <p:spPr>
          <a:xfrm>
            <a:off x="189825" y="250600"/>
            <a:ext cx="115017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en-GB" sz="3000">
                <a:solidFill>
                  <a:schemeClr val="dk2"/>
                </a:solidFill>
              </a:rPr>
              <a:t>Learning Adaptive Technology in Hybrid Classrooms </a:t>
            </a:r>
            <a:endParaRPr sz="2400">
              <a:solidFill>
                <a:schemeClr val="dk2"/>
              </a:solidFill>
              <a:latin typeface="Calibri"/>
              <a:ea typeface="Calibri"/>
              <a:cs typeface="Calibri"/>
              <a:sym typeface="Calibri"/>
            </a:endParaRPr>
          </a:p>
        </p:txBody>
      </p:sp>
      <p:pic>
        <p:nvPicPr>
          <p:cNvPr id="205" name="Google Shape;205;p28"/>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sp>
        <p:nvSpPr>
          <p:cNvPr id="206" name="Google Shape;206;p28"/>
          <p:cNvSpPr txBox="1"/>
          <p:nvPr/>
        </p:nvSpPr>
        <p:spPr>
          <a:xfrm>
            <a:off x="357650" y="804700"/>
            <a:ext cx="5542500" cy="16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Calibri"/>
                <a:ea typeface="Calibri"/>
                <a:cs typeface="Calibri"/>
                <a:sym typeface="Calibri"/>
              </a:rPr>
              <a:t>Trial 4</a:t>
            </a:r>
            <a:endParaRPr sz="2000">
              <a:latin typeface="Calibri"/>
              <a:ea typeface="Calibri"/>
              <a:cs typeface="Calibri"/>
              <a:sym typeface="Calibri"/>
            </a:endParaRPr>
          </a:p>
          <a:p>
            <a:pPr indent="0" lvl="0" marL="0" rtl="0" algn="l">
              <a:spcBef>
                <a:spcPts val="0"/>
              </a:spcBef>
              <a:spcAft>
                <a:spcPts val="0"/>
              </a:spcAft>
              <a:buNone/>
            </a:pPr>
            <a:r>
              <a:rPr b="1" lang="en-GB" sz="2000">
                <a:solidFill>
                  <a:srgbClr val="980000"/>
                </a:solidFill>
                <a:latin typeface="Calibri"/>
                <a:ea typeface="Calibri"/>
                <a:cs typeface="Calibri"/>
                <a:sym typeface="Calibri"/>
              </a:rPr>
              <a:t>OPEN ARRAYS</a:t>
            </a:r>
            <a:endParaRPr b="1" sz="2000">
              <a:solidFill>
                <a:srgbClr val="980000"/>
              </a:solidFill>
              <a:latin typeface="Calibri"/>
              <a:ea typeface="Calibri"/>
              <a:cs typeface="Calibri"/>
              <a:sym typeface="Calibri"/>
            </a:endParaRPr>
          </a:p>
          <a:p>
            <a:pPr indent="0" lvl="0" marL="0" rtl="0" algn="l">
              <a:spcBef>
                <a:spcPts val="0"/>
              </a:spcBef>
              <a:spcAft>
                <a:spcPts val="0"/>
              </a:spcAft>
              <a:buNone/>
            </a:pPr>
            <a:r>
              <a:rPr b="1" lang="en-GB" sz="1750">
                <a:solidFill>
                  <a:srgbClr val="5F6368"/>
                </a:solidFill>
                <a:highlight>
                  <a:srgbClr val="FFFFFF"/>
                </a:highlight>
              </a:rPr>
              <a:t>Arrays</a:t>
            </a:r>
            <a:r>
              <a:rPr lang="en-GB" sz="1750">
                <a:solidFill>
                  <a:srgbClr val="4D5156"/>
                </a:solidFill>
                <a:highlight>
                  <a:srgbClr val="FFFFFF"/>
                </a:highlight>
              </a:rPr>
              <a:t> are useful models for </a:t>
            </a:r>
            <a:r>
              <a:rPr b="1" lang="en-GB" sz="1750">
                <a:solidFill>
                  <a:srgbClr val="5F6368"/>
                </a:solidFill>
                <a:highlight>
                  <a:srgbClr val="FFFFFF"/>
                </a:highlight>
              </a:rPr>
              <a:t>multiplication</a:t>
            </a:r>
            <a:r>
              <a:rPr lang="en-GB" sz="1750">
                <a:solidFill>
                  <a:srgbClr val="4D5156"/>
                </a:solidFill>
                <a:highlight>
                  <a:srgbClr val="FFFFFF"/>
                </a:highlight>
              </a:rPr>
              <a:t> which can be used in a variety of ways, ranging from highly structured lessons to games and </a:t>
            </a:r>
            <a:r>
              <a:rPr b="1" lang="en-GB" sz="1750">
                <a:solidFill>
                  <a:srgbClr val="5F6368"/>
                </a:solidFill>
                <a:highlight>
                  <a:srgbClr val="FFFFFF"/>
                </a:highlight>
              </a:rPr>
              <a:t>open</a:t>
            </a:r>
            <a:r>
              <a:rPr lang="en-GB" sz="1750">
                <a:solidFill>
                  <a:srgbClr val="4D5156"/>
                </a:solidFill>
                <a:highlight>
                  <a:srgbClr val="FFFFFF"/>
                </a:highlight>
              </a:rPr>
              <a:t> investigations.</a:t>
            </a:r>
            <a:endParaRPr sz="3100">
              <a:latin typeface="Calibri"/>
              <a:ea typeface="Calibri"/>
              <a:cs typeface="Calibri"/>
              <a:sym typeface="Calibri"/>
            </a:endParaRPr>
          </a:p>
        </p:txBody>
      </p:sp>
      <p:pic>
        <p:nvPicPr>
          <p:cNvPr id="207" name="Google Shape;207;p28">
            <a:hlinkClick r:id="rId4"/>
          </p:cNvPr>
          <p:cNvPicPr preferRelativeResize="0"/>
          <p:nvPr/>
        </p:nvPicPr>
        <p:blipFill>
          <a:blip r:embed="rId5">
            <a:alphaModFix/>
          </a:blip>
          <a:stretch>
            <a:fillRect/>
          </a:stretch>
        </p:blipFill>
        <p:spPr>
          <a:xfrm>
            <a:off x="5806885" y="957100"/>
            <a:ext cx="6232715" cy="4755124"/>
          </a:xfrm>
          <a:prstGeom prst="rect">
            <a:avLst/>
          </a:prstGeom>
          <a:noFill/>
          <a:ln>
            <a:noFill/>
          </a:ln>
        </p:spPr>
      </p:pic>
      <p:pic>
        <p:nvPicPr>
          <p:cNvPr id="208" name="Google Shape;208;p28">
            <a:hlinkClick r:id="rId6"/>
          </p:cNvPr>
          <p:cNvPicPr preferRelativeResize="0"/>
          <p:nvPr/>
        </p:nvPicPr>
        <p:blipFill>
          <a:blip r:embed="rId7">
            <a:alphaModFix/>
          </a:blip>
          <a:stretch>
            <a:fillRect/>
          </a:stretch>
        </p:blipFill>
        <p:spPr>
          <a:xfrm>
            <a:off x="462475" y="2490825"/>
            <a:ext cx="4576340" cy="3221411"/>
          </a:xfrm>
          <a:prstGeom prst="rect">
            <a:avLst/>
          </a:prstGeom>
          <a:noFill/>
          <a:ln cap="flat" cmpd="sng" w="9525">
            <a:solidFill>
              <a:srgbClr val="800000"/>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9"/>
          <p:cNvSpPr txBox="1"/>
          <p:nvPr/>
        </p:nvSpPr>
        <p:spPr>
          <a:xfrm>
            <a:off x="196650" y="297525"/>
            <a:ext cx="11798700" cy="477000"/>
          </a:xfrm>
          <a:prstGeom prst="rect">
            <a:avLst/>
          </a:prstGeom>
          <a:noFill/>
          <a:ln>
            <a:noFill/>
          </a:ln>
        </p:spPr>
        <p:txBody>
          <a:bodyPr anchorCtr="0" anchor="t" bIns="45700" lIns="91425" spcFirstLastPara="1" rIns="91425" wrap="square" tIns="45700">
            <a:spAutoFit/>
          </a:bodyPr>
          <a:lstStyle/>
          <a:p>
            <a:pPr indent="0" lvl="0" marL="457200" rtl="0" algn="l">
              <a:lnSpc>
                <a:spcPct val="200000"/>
              </a:lnSpc>
              <a:spcBef>
                <a:spcPts val="1800"/>
              </a:spcBef>
              <a:spcAft>
                <a:spcPts val="0"/>
              </a:spcAft>
              <a:buNone/>
            </a:pPr>
            <a:r>
              <a:rPr b="1" lang="en-GB" sz="2500">
                <a:solidFill>
                  <a:schemeClr val="dk2"/>
                </a:solidFill>
              </a:rPr>
              <a:t>Are Open-ended Word Problems Relevant in Virtual / Hybrid Classrooms?</a:t>
            </a:r>
            <a:endParaRPr sz="2400">
              <a:solidFill>
                <a:schemeClr val="dk1"/>
              </a:solidFill>
              <a:latin typeface="Calibri"/>
              <a:ea typeface="Calibri"/>
              <a:cs typeface="Calibri"/>
              <a:sym typeface="Calibri"/>
            </a:endParaRPr>
          </a:p>
        </p:txBody>
      </p:sp>
      <p:pic>
        <p:nvPicPr>
          <p:cNvPr id="214" name="Google Shape;214;p29"/>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graphicFrame>
        <p:nvGraphicFramePr>
          <p:cNvPr id="215" name="Google Shape;215;p29"/>
          <p:cNvGraphicFramePr/>
          <p:nvPr/>
        </p:nvGraphicFramePr>
        <p:xfrm>
          <a:off x="427775" y="857475"/>
          <a:ext cx="3000000" cy="3000000"/>
        </p:xfrm>
        <a:graphic>
          <a:graphicData uri="http://schemas.openxmlformats.org/drawingml/2006/table">
            <a:tbl>
              <a:tblPr>
                <a:noFill/>
                <a:tableStyleId>{0087A5E5-692D-4ECA-B86C-B529C91510E1}</a:tableStyleId>
              </a:tblPr>
              <a:tblGrid>
                <a:gridCol w="1426500"/>
                <a:gridCol w="10141075"/>
              </a:tblGrid>
              <a:tr h="761975">
                <a:tc>
                  <a:txBody>
                    <a:bodyPr/>
                    <a:lstStyle/>
                    <a:p>
                      <a:pPr indent="0" lvl="0" marL="0" rtl="0" algn="l">
                        <a:spcBef>
                          <a:spcPts val="0"/>
                        </a:spcBef>
                        <a:spcAft>
                          <a:spcPts val="0"/>
                        </a:spcAft>
                        <a:buNone/>
                      </a:pPr>
                      <a:r>
                        <a:rPr b="1" lang="en-GB" sz="1900"/>
                        <a:t>Grade Level</a:t>
                      </a:r>
                      <a:endParaRPr b="1" sz="1900"/>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sz="1900">
                          <a:solidFill>
                            <a:schemeClr val="dk1"/>
                          </a:solidFill>
                        </a:rPr>
                        <a:t>Open Ended Problem Samples by Grade</a:t>
                      </a:r>
                      <a:endParaRPr b="1" sz="1900">
                        <a:solidFill>
                          <a:schemeClr val="dk1"/>
                        </a:solidFill>
                      </a:endParaRPr>
                    </a:p>
                    <a:p>
                      <a:pPr indent="0" lvl="0" marL="0" rtl="0" algn="l">
                        <a:spcBef>
                          <a:spcPts val="0"/>
                        </a:spcBef>
                        <a:spcAft>
                          <a:spcPts val="0"/>
                        </a:spcAft>
                        <a:buNone/>
                      </a:pPr>
                      <a:r>
                        <a:rPr lang="en-GB"/>
                        <a:t>For Break-out Rooms</a:t>
                      </a:r>
                      <a:endParaRPr/>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r>
              <a:tr h="1036300">
                <a:tc>
                  <a:txBody>
                    <a:bodyPr/>
                    <a:lstStyle/>
                    <a:p>
                      <a:pPr indent="0" lvl="0" marL="0" rtl="0" algn="l">
                        <a:spcBef>
                          <a:spcPts val="0"/>
                        </a:spcBef>
                        <a:spcAft>
                          <a:spcPts val="0"/>
                        </a:spcAft>
                        <a:buNone/>
                      </a:pPr>
                      <a:r>
                        <a:rPr lang="en-GB" sz="1600"/>
                        <a:t>3-4</a:t>
                      </a:r>
                      <a:endParaRPr sz="1600"/>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c>
                  <a:txBody>
                    <a:bodyPr/>
                    <a:lstStyle/>
                    <a:p>
                      <a:pPr indent="0" lvl="0" marL="0" rtl="0" algn="l">
                        <a:spcBef>
                          <a:spcPts val="0"/>
                        </a:spcBef>
                        <a:spcAft>
                          <a:spcPts val="0"/>
                        </a:spcAft>
                        <a:buNone/>
                      </a:pPr>
                      <a:r>
                        <a:rPr lang="en-GB" sz="1600"/>
                        <a:t>Crosswords are fun to figure out, but much more to create:</a:t>
                      </a:r>
                      <a:endParaRPr sz="1600"/>
                    </a:p>
                    <a:p>
                      <a:pPr indent="0" lvl="0" marL="0" rtl="0" algn="l">
                        <a:spcBef>
                          <a:spcPts val="0"/>
                        </a:spcBef>
                        <a:spcAft>
                          <a:spcPts val="0"/>
                        </a:spcAft>
                        <a:buNone/>
                      </a:pPr>
                      <a:r>
                        <a:rPr lang="en-GB" sz="1600"/>
                        <a:t>Create a crossword puzzle on the given grid in Google Doc, using addition,subtraction, multiplication, and division clues.</a:t>
                      </a:r>
                      <a:endParaRPr sz="1600"/>
                    </a:p>
                    <a:p>
                      <a:pPr indent="0" lvl="0" marL="0" rtl="0" algn="l">
                        <a:spcBef>
                          <a:spcPts val="0"/>
                        </a:spcBef>
                        <a:spcAft>
                          <a:spcPts val="0"/>
                        </a:spcAft>
                        <a:buNone/>
                      </a:pPr>
                      <a:r>
                        <a:rPr lang="en-GB" sz="1600"/>
                        <a:t>After, share in a Breakout Room!</a:t>
                      </a:r>
                      <a:endParaRPr sz="1600"/>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r>
              <a:tr h="1463025">
                <a:tc>
                  <a:txBody>
                    <a:bodyPr/>
                    <a:lstStyle/>
                    <a:p>
                      <a:pPr indent="0" lvl="0" marL="0" rtl="0" algn="l">
                        <a:spcBef>
                          <a:spcPts val="0"/>
                        </a:spcBef>
                        <a:spcAft>
                          <a:spcPts val="0"/>
                        </a:spcAft>
                        <a:buNone/>
                      </a:pPr>
                      <a:r>
                        <a:rPr lang="en-GB" sz="1600"/>
                        <a:t>5</a:t>
                      </a:r>
                      <a:endParaRPr sz="1600"/>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c>
                  <a:txBody>
                    <a:bodyPr/>
                    <a:lstStyle/>
                    <a:p>
                      <a:pPr indent="0" lvl="0" marL="0" rtl="0" algn="l">
                        <a:spcBef>
                          <a:spcPts val="0"/>
                        </a:spcBef>
                        <a:spcAft>
                          <a:spcPts val="0"/>
                        </a:spcAft>
                        <a:buNone/>
                      </a:pPr>
                      <a:r>
                        <a:rPr lang="en-GB" sz="1600"/>
                        <a:t>Medical experts have recommended that everyone walk at least 10,000 steps a day to stay healthy.</a:t>
                      </a:r>
                      <a:endParaRPr sz="1600"/>
                    </a:p>
                    <a:p>
                      <a:pPr indent="0" lvl="0" marL="0" rtl="0" algn="l">
                        <a:spcBef>
                          <a:spcPts val="0"/>
                        </a:spcBef>
                        <a:spcAft>
                          <a:spcPts val="0"/>
                        </a:spcAft>
                        <a:buNone/>
                      </a:pPr>
                      <a:r>
                        <a:rPr lang="en-GB" sz="1600"/>
                        <a:t>How far do you walk in a day during Hybrid?</a:t>
                      </a:r>
                      <a:endParaRPr sz="1600"/>
                    </a:p>
                    <a:p>
                      <a:pPr indent="0" lvl="0" marL="0" rtl="0" algn="l">
                        <a:spcBef>
                          <a:spcPts val="0"/>
                        </a:spcBef>
                        <a:spcAft>
                          <a:spcPts val="0"/>
                        </a:spcAft>
                        <a:buNone/>
                      </a:pPr>
                      <a:r>
                        <a:rPr lang="en-GB" sz="1600"/>
                        <a:t>Do you  meet the 10,000 steps a day guideline? </a:t>
                      </a:r>
                      <a:endParaRPr sz="1600"/>
                    </a:p>
                    <a:p>
                      <a:pPr indent="0" lvl="0" marL="0" rtl="0" algn="l">
                        <a:spcBef>
                          <a:spcPts val="0"/>
                        </a:spcBef>
                        <a:spcAft>
                          <a:spcPts val="0"/>
                        </a:spcAft>
                        <a:buNone/>
                      </a:pPr>
                      <a:r>
                        <a:rPr lang="en-GB" sz="1600"/>
                        <a:t>Chart your walk for 5 days of the week you are in Hybrid! Then figure out if you were to continue given that number of steps, how much would you walk in a month’s worth of Hybrid !!!</a:t>
                      </a:r>
                      <a:endParaRPr sz="1600"/>
                    </a:p>
                    <a:p>
                      <a:pPr indent="0" lvl="0" marL="0" rtl="0" algn="l">
                        <a:spcBef>
                          <a:spcPts val="0"/>
                        </a:spcBef>
                        <a:spcAft>
                          <a:spcPts val="0"/>
                        </a:spcAft>
                        <a:buNone/>
                      </a:pPr>
                      <a:r>
                        <a:rPr lang="en-GB" sz="1600"/>
                        <a:t>Share on Friday’s Breakout Room</a:t>
                      </a:r>
                      <a:endParaRPr sz="1600"/>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r>
              <a:tr h="1036300">
                <a:tc>
                  <a:txBody>
                    <a:bodyPr/>
                    <a:lstStyle/>
                    <a:p>
                      <a:pPr indent="0" lvl="0" marL="0" rtl="0" algn="l">
                        <a:spcBef>
                          <a:spcPts val="0"/>
                        </a:spcBef>
                        <a:spcAft>
                          <a:spcPts val="0"/>
                        </a:spcAft>
                        <a:buNone/>
                      </a:pPr>
                      <a:r>
                        <a:rPr lang="en-GB" sz="1600"/>
                        <a:t>6</a:t>
                      </a:r>
                      <a:endParaRPr sz="1600"/>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c>
                  <a:txBody>
                    <a:bodyPr/>
                    <a:lstStyle/>
                    <a:p>
                      <a:pPr indent="0" lvl="0" marL="0" rtl="0" algn="l">
                        <a:spcBef>
                          <a:spcPts val="0"/>
                        </a:spcBef>
                        <a:spcAft>
                          <a:spcPts val="0"/>
                        </a:spcAft>
                        <a:buNone/>
                      </a:pPr>
                      <a:r>
                        <a:rPr lang="en-GB" sz="1600"/>
                        <a:t>Is it possible to make all numbers between 1 and 100 by using 4 fours using all the operations?</a:t>
                      </a:r>
                      <a:endParaRPr sz="1600"/>
                    </a:p>
                    <a:p>
                      <a:pPr indent="0" lvl="0" marL="0" rtl="0" algn="l">
                        <a:spcBef>
                          <a:spcPts val="0"/>
                        </a:spcBef>
                        <a:spcAft>
                          <a:spcPts val="0"/>
                        </a:spcAft>
                        <a:buNone/>
                      </a:pPr>
                      <a:r>
                        <a:rPr lang="en-GB" sz="1600"/>
                        <a:t>Example 4 divided by 4 + 4 - 4 = 1</a:t>
                      </a:r>
                      <a:endParaRPr sz="1600"/>
                    </a:p>
                    <a:p>
                      <a:pPr indent="0" lvl="0" marL="0" rtl="0" algn="l">
                        <a:spcBef>
                          <a:spcPts val="0"/>
                        </a:spcBef>
                        <a:spcAft>
                          <a:spcPts val="0"/>
                        </a:spcAft>
                        <a:buNone/>
                      </a:pPr>
                      <a:r>
                        <a:rPr lang="en-GB" sz="1600"/>
                        <a:t>Make as many of the numbers between 1 and 100 in this way to see if it is possible! </a:t>
                      </a:r>
                      <a:endParaRPr sz="1600"/>
                    </a:p>
                    <a:p>
                      <a:pPr indent="0" lvl="0" marL="0" rtl="0" algn="l">
                        <a:spcBef>
                          <a:spcPts val="0"/>
                        </a:spcBef>
                        <a:spcAft>
                          <a:spcPts val="0"/>
                        </a:spcAft>
                        <a:buNone/>
                      </a:pPr>
                      <a:r>
                        <a:rPr lang="en-GB" sz="1600"/>
                        <a:t>Hint: Would using the Parenthesis be useful in some situations?</a:t>
                      </a:r>
                      <a:endParaRPr sz="1600"/>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sz="1600"/>
                        <a:t>7-8</a:t>
                      </a:r>
                      <a:endParaRPr sz="1600"/>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c>
                  <a:txBody>
                    <a:bodyPr/>
                    <a:lstStyle/>
                    <a:p>
                      <a:pPr indent="0" lvl="0" marL="0" rtl="0" algn="l">
                        <a:spcBef>
                          <a:spcPts val="0"/>
                        </a:spcBef>
                        <a:spcAft>
                          <a:spcPts val="0"/>
                        </a:spcAft>
                        <a:buNone/>
                      </a:pPr>
                      <a:r>
                        <a:rPr lang="en-GB" sz="1600"/>
                        <a:t>Describe in your Breakout Room “100 thousand in as many ways as possible” (NO LESS THAN 20 ways)</a:t>
                      </a:r>
                      <a:endParaRPr sz="1600"/>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0"/>
          <p:cNvSpPr txBox="1"/>
          <p:nvPr/>
        </p:nvSpPr>
        <p:spPr>
          <a:xfrm>
            <a:off x="196650" y="89275"/>
            <a:ext cx="11798700" cy="477000"/>
          </a:xfrm>
          <a:prstGeom prst="rect">
            <a:avLst/>
          </a:prstGeom>
          <a:noFill/>
          <a:ln>
            <a:noFill/>
          </a:ln>
        </p:spPr>
        <p:txBody>
          <a:bodyPr anchorCtr="0" anchor="t" bIns="45700" lIns="91425" spcFirstLastPara="1" rIns="91425" wrap="square" tIns="45700">
            <a:spAutoFit/>
          </a:bodyPr>
          <a:lstStyle/>
          <a:p>
            <a:pPr indent="0" lvl="0" marL="457200" rtl="0" algn="l">
              <a:lnSpc>
                <a:spcPct val="200000"/>
              </a:lnSpc>
              <a:spcBef>
                <a:spcPts val="1800"/>
              </a:spcBef>
              <a:spcAft>
                <a:spcPts val="0"/>
              </a:spcAft>
              <a:buNone/>
            </a:pPr>
            <a:r>
              <a:rPr b="1" lang="en-GB" sz="2500">
                <a:solidFill>
                  <a:schemeClr val="dk2"/>
                </a:solidFill>
              </a:rPr>
              <a:t>TYPICAL MATH MISCONCEPTIONS BY GRADE LEVEL IN HYBRID</a:t>
            </a:r>
            <a:endParaRPr sz="2400">
              <a:solidFill>
                <a:schemeClr val="dk1"/>
              </a:solidFill>
              <a:latin typeface="Calibri"/>
              <a:ea typeface="Calibri"/>
              <a:cs typeface="Calibri"/>
              <a:sym typeface="Calibri"/>
            </a:endParaRPr>
          </a:p>
        </p:txBody>
      </p:sp>
      <p:pic>
        <p:nvPicPr>
          <p:cNvPr id="221" name="Google Shape;221;p30"/>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graphicFrame>
        <p:nvGraphicFramePr>
          <p:cNvPr id="222" name="Google Shape;222;p30"/>
          <p:cNvGraphicFramePr/>
          <p:nvPr/>
        </p:nvGraphicFramePr>
        <p:xfrm>
          <a:off x="360888" y="566275"/>
          <a:ext cx="3000000" cy="3000000"/>
        </p:xfrm>
        <a:graphic>
          <a:graphicData uri="http://schemas.openxmlformats.org/drawingml/2006/table">
            <a:tbl>
              <a:tblPr>
                <a:noFill/>
                <a:tableStyleId>{0087A5E5-692D-4ECA-B86C-B529C91510E1}</a:tableStyleId>
              </a:tblPr>
              <a:tblGrid>
                <a:gridCol w="916925"/>
                <a:gridCol w="4592725"/>
                <a:gridCol w="6192650"/>
              </a:tblGrid>
              <a:tr h="761975">
                <a:tc>
                  <a:txBody>
                    <a:bodyPr/>
                    <a:lstStyle/>
                    <a:p>
                      <a:pPr indent="0" lvl="0" marL="0" rtl="0" algn="l">
                        <a:spcBef>
                          <a:spcPts val="0"/>
                        </a:spcBef>
                        <a:spcAft>
                          <a:spcPts val="0"/>
                        </a:spcAft>
                        <a:buNone/>
                      </a:pPr>
                      <a:r>
                        <a:rPr b="1" lang="en-GB" sz="1900"/>
                        <a:t>Grade Level</a:t>
                      </a:r>
                      <a:endParaRPr b="1" sz="1900"/>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c>
                  <a:txBody>
                    <a:bodyPr/>
                    <a:lstStyle/>
                    <a:p>
                      <a:pPr indent="0" lvl="0" marL="0" rtl="0" algn="l">
                        <a:spcBef>
                          <a:spcPts val="0"/>
                        </a:spcBef>
                        <a:spcAft>
                          <a:spcPts val="0"/>
                        </a:spcAft>
                        <a:buNone/>
                      </a:pPr>
                      <a:r>
                        <a:rPr b="1" lang="en-GB" sz="1900">
                          <a:solidFill>
                            <a:schemeClr val="dk1"/>
                          </a:solidFill>
                        </a:rPr>
                        <a:t>MATH MISCONCEPTIONS</a:t>
                      </a:r>
                      <a:endParaRPr/>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c>
                  <a:txBody>
                    <a:bodyPr/>
                    <a:lstStyle/>
                    <a:p>
                      <a:pPr indent="0" lvl="0" marL="0" rtl="0" algn="l">
                        <a:spcBef>
                          <a:spcPts val="0"/>
                        </a:spcBef>
                        <a:spcAft>
                          <a:spcPts val="0"/>
                        </a:spcAft>
                        <a:buNone/>
                      </a:pPr>
                      <a:r>
                        <a:rPr b="1" lang="en-GB" sz="1900">
                          <a:solidFill>
                            <a:schemeClr val="dk1"/>
                          </a:solidFill>
                        </a:rPr>
                        <a:t>VIRTUAL / HYBRID </a:t>
                      </a:r>
                      <a:endParaRPr b="1" sz="1900">
                        <a:solidFill>
                          <a:schemeClr val="dk1"/>
                        </a:solidFill>
                      </a:endParaRPr>
                    </a:p>
                    <a:p>
                      <a:pPr indent="0" lvl="0" marL="0" rtl="0" algn="l">
                        <a:spcBef>
                          <a:spcPts val="0"/>
                        </a:spcBef>
                        <a:spcAft>
                          <a:spcPts val="0"/>
                        </a:spcAft>
                        <a:buNone/>
                      </a:pPr>
                      <a:r>
                        <a:rPr b="1" lang="en-GB" sz="1900">
                          <a:solidFill>
                            <a:schemeClr val="dk1"/>
                          </a:solidFill>
                        </a:rPr>
                        <a:t>SUPPORT &amp; ANCHORS</a:t>
                      </a:r>
                      <a:endParaRPr b="1" sz="1900">
                        <a:solidFill>
                          <a:schemeClr val="dk1"/>
                        </a:solidFill>
                      </a:endParaRPr>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r>
              <a:tr h="1306825">
                <a:tc>
                  <a:txBody>
                    <a:bodyPr/>
                    <a:lstStyle/>
                    <a:p>
                      <a:pPr indent="0" lvl="0" marL="0" rtl="0" algn="l">
                        <a:spcBef>
                          <a:spcPts val="0"/>
                        </a:spcBef>
                        <a:spcAft>
                          <a:spcPts val="0"/>
                        </a:spcAft>
                        <a:buNone/>
                      </a:pPr>
                      <a:r>
                        <a:rPr lang="en-GB" sz="1600"/>
                        <a:t>3-4</a:t>
                      </a:r>
                      <a:endParaRPr sz="1600"/>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FF0000"/>
                          </a:solidFill>
                        </a:rPr>
                        <a:t>Misconception</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Multiplication and Division are unrelated to each other </a:t>
                      </a:r>
                      <a:endParaRPr/>
                    </a:p>
                    <a:p>
                      <a:pPr indent="0" lvl="0" marL="0" rtl="0" algn="l">
                        <a:spcBef>
                          <a:spcPts val="0"/>
                        </a:spcBef>
                        <a:spcAft>
                          <a:spcPts val="0"/>
                        </a:spcAft>
                        <a:buNone/>
                      </a:pPr>
                      <a:r>
                        <a:t/>
                      </a:r>
                      <a:endParaRPr sz="1900"/>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a:solidFill>
                            <a:srgbClr val="FF0000"/>
                          </a:solidFill>
                        </a:rPr>
                        <a:t>TRUE: </a:t>
                      </a:r>
                      <a:r>
                        <a:rPr b="1" lang="en-GB" sz="1500">
                          <a:solidFill>
                            <a:srgbClr val="202124"/>
                          </a:solidFill>
                          <a:highlight>
                            <a:srgbClr val="FFFFFF"/>
                          </a:highlight>
                        </a:rPr>
                        <a:t>Multiplication undoes division and division undoes multiplication - Inverse Operations same as Addition is to Subtraction</a:t>
                      </a:r>
                      <a:endParaRPr/>
                    </a:p>
                    <a:p>
                      <a:pPr indent="0" lvl="0" marL="0" rtl="0" algn="l">
                        <a:spcBef>
                          <a:spcPts val="0"/>
                        </a:spcBef>
                        <a:spcAft>
                          <a:spcPts val="0"/>
                        </a:spcAft>
                        <a:buNone/>
                      </a:pPr>
                      <a:r>
                        <a:rPr b="1" lang="en-GB">
                          <a:solidFill>
                            <a:srgbClr val="FF0000"/>
                          </a:solidFill>
                        </a:rPr>
                        <a:t>Support:</a:t>
                      </a:r>
                      <a:r>
                        <a:rPr lang="en-GB"/>
                        <a:t> </a:t>
                      </a:r>
                      <a:r>
                        <a:rPr lang="en-GB"/>
                        <a:t>Focus Breakout room Discussions about this and have students present virtually how this can be proven visually</a:t>
                      </a:r>
                      <a:endParaRPr/>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r>
              <a:tr h="1451250">
                <a:tc>
                  <a:txBody>
                    <a:bodyPr/>
                    <a:lstStyle/>
                    <a:p>
                      <a:pPr indent="0" lvl="0" marL="0" rtl="0" algn="l">
                        <a:spcBef>
                          <a:spcPts val="0"/>
                        </a:spcBef>
                        <a:spcAft>
                          <a:spcPts val="0"/>
                        </a:spcAft>
                        <a:buNone/>
                      </a:pPr>
                      <a:r>
                        <a:rPr lang="en-GB" sz="1600"/>
                        <a:t>5-6</a:t>
                      </a:r>
                      <a:endParaRPr sz="1600"/>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FF0000"/>
                          </a:solidFill>
                        </a:rPr>
                        <a:t>Misconception: </a:t>
                      </a:r>
                      <a:r>
                        <a:rPr lang="en-GB"/>
                        <a:t>Multiplication: a FACTOR is a part of a multiplication sentence and a MULTIPLE is the answer to a multiplication problem</a:t>
                      </a:r>
                      <a:endParaRPr/>
                    </a:p>
                    <a:p>
                      <a:pPr indent="0" lvl="0" marL="0" rtl="0" algn="l">
                        <a:spcBef>
                          <a:spcPts val="0"/>
                        </a:spcBef>
                        <a:spcAft>
                          <a:spcPts val="0"/>
                        </a:spcAft>
                        <a:buNone/>
                      </a:pPr>
                      <a:r>
                        <a:rPr lang="en-GB"/>
                        <a:t>When terminology is misused, misunderstanding happens</a:t>
                      </a:r>
                      <a:endParaRPr/>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FF0000"/>
                          </a:solidFill>
                        </a:rPr>
                        <a:t>TRUE: </a:t>
                      </a:r>
                      <a:endParaRPr b="1">
                        <a:solidFill>
                          <a:srgbClr val="FF0000"/>
                        </a:solidFill>
                      </a:endParaRPr>
                    </a:p>
                    <a:p>
                      <a:pPr indent="-317500" lvl="0" marL="457200" rtl="0" algn="l">
                        <a:spcBef>
                          <a:spcPts val="0"/>
                        </a:spcBef>
                        <a:spcAft>
                          <a:spcPts val="0"/>
                        </a:spcAft>
                        <a:buClr>
                          <a:schemeClr val="dk1"/>
                        </a:buClr>
                        <a:buSzPts val="1400"/>
                        <a:buChar char="●"/>
                      </a:pPr>
                      <a:r>
                        <a:rPr lang="en-GB">
                          <a:solidFill>
                            <a:schemeClr val="dk1"/>
                          </a:solidFill>
                        </a:rPr>
                        <a:t>Numbers multiplied are FACTORS</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The product is the MULTIPLE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GB">
                          <a:solidFill>
                            <a:srgbClr val="FF0000"/>
                          </a:solidFill>
                        </a:rPr>
                        <a:t>Support:</a:t>
                      </a:r>
                      <a:r>
                        <a:rPr lang="en-GB">
                          <a:solidFill>
                            <a:schemeClr val="dk1"/>
                          </a:solidFill>
                        </a:rPr>
                        <a:t> </a:t>
                      </a:r>
                      <a:r>
                        <a:rPr lang="en-GB"/>
                        <a:t>Focus lessons on preventing the confusion.</a:t>
                      </a:r>
                      <a:endParaRPr/>
                    </a:p>
                    <a:p>
                      <a:pPr indent="0" lvl="0" marL="0" rtl="0" algn="l">
                        <a:spcBef>
                          <a:spcPts val="0"/>
                        </a:spcBef>
                        <a:spcAft>
                          <a:spcPts val="0"/>
                        </a:spcAft>
                        <a:buNone/>
                      </a:pPr>
                      <a:r>
                        <a:rPr lang="en-GB"/>
                        <a:t>Have students design Learning Posters</a:t>
                      </a:r>
                      <a:endParaRPr/>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r>
              <a:tr h="1014650">
                <a:tc>
                  <a:txBody>
                    <a:bodyPr/>
                    <a:lstStyle/>
                    <a:p>
                      <a:pPr indent="0" lvl="0" marL="0" rtl="0" algn="l">
                        <a:spcBef>
                          <a:spcPts val="0"/>
                        </a:spcBef>
                        <a:spcAft>
                          <a:spcPts val="0"/>
                        </a:spcAft>
                        <a:buNone/>
                      </a:pPr>
                      <a:r>
                        <a:rPr lang="en-GB" sz="1600"/>
                        <a:t>7</a:t>
                      </a:r>
                      <a:r>
                        <a:rPr lang="en-GB" sz="1600"/>
                        <a:t>-8</a:t>
                      </a:r>
                      <a:endParaRPr sz="1600"/>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FF0000"/>
                          </a:solidFill>
                        </a:rPr>
                        <a:t>Misconception:</a:t>
                      </a:r>
                      <a:r>
                        <a:rPr lang="en-GB"/>
                        <a:t> </a:t>
                      </a:r>
                      <a:r>
                        <a:rPr lang="en-GB"/>
                        <a:t>PEMDAS Order of Operations</a:t>
                      </a:r>
                      <a:endParaRPr/>
                    </a:p>
                    <a:p>
                      <a:pPr indent="0" lvl="0" marL="0" rtl="0" algn="l">
                        <a:spcBef>
                          <a:spcPts val="0"/>
                        </a:spcBef>
                        <a:spcAft>
                          <a:spcPts val="0"/>
                        </a:spcAft>
                        <a:buNone/>
                      </a:pPr>
                      <a:r>
                        <a:rPr lang="en-GB"/>
                        <a:t>No understanding of the Reasoning behind PEMDAS</a:t>
                      </a:r>
                      <a:endParaRPr/>
                    </a:p>
                    <a:p>
                      <a:pPr indent="0" lvl="0" marL="0" rtl="0" algn="l">
                        <a:spcBef>
                          <a:spcPts val="0"/>
                        </a:spcBef>
                        <a:spcAft>
                          <a:spcPts val="0"/>
                        </a:spcAft>
                        <a:buNone/>
                      </a:pPr>
                      <a:r>
                        <a:rPr lang="en-GB"/>
                        <a:t>Multiplication ALWAYS occurs before Divison and Addition ALWAYS occurs before Subtraction</a:t>
                      </a:r>
                      <a:endParaRPr/>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a:solidFill>
                            <a:srgbClr val="FF0000"/>
                          </a:solidFill>
                        </a:rPr>
                        <a:t>TRUE: </a:t>
                      </a:r>
                      <a:r>
                        <a:rPr b="1" lang="en-GB">
                          <a:solidFill>
                            <a:schemeClr val="dk1"/>
                          </a:solidFill>
                        </a:rPr>
                        <a:t>To simplify an expression, perform the operation that has the greatest impact first</a:t>
                      </a:r>
                      <a:endParaRPr>
                        <a:solidFill>
                          <a:schemeClr val="dk1"/>
                        </a:solidFill>
                      </a:endParaRPr>
                    </a:p>
                    <a:p>
                      <a:pPr indent="0" lvl="0" marL="0" rtl="0" algn="l">
                        <a:spcBef>
                          <a:spcPts val="0"/>
                        </a:spcBef>
                        <a:spcAft>
                          <a:spcPts val="0"/>
                        </a:spcAft>
                        <a:buNone/>
                      </a:pPr>
                      <a:r>
                        <a:rPr b="1" lang="en-GB">
                          <a:solidFill>
                            <a:srgbClr val="FF0000"/>
                          </a:solidFill>
                        </a:rPr>
                        <a:t>Support:</a:t>
                      </a:r>
                      <a:r>
                        <a:rPr lang="en-GB">
                          <a:solidFill>
                            <a:schemeClr val="dk1"/>
                          </a:solidFill>
                        </a:rPr>
                        <a:t> Problem posing always helps puts reality to PEMDAS so have students create a story out of </a:t>
                      </a:r>
                      <a:r>
                        <a:rPr b="1" lang="en-GB" sz="1600">
                          <a:solidFill>
                            <a:srgbClr val="800000"/>
                          </a:solidFill>
                        </a:rPr>
                        <a:t>-35 + -6 + 8.50(9)</a:t>
                      </a:r>
                      <a:endParaRPr b="1" sz="1600">
                        <a:solidFill>
                          <a:srgbClr val="800000"/>
                        </a:solidFill>
                      </a:endParaRPr>
                    </a:p>
                    <a:p>
                      <a:pPr indent="0" lvl="0" marL="0" rtl="0" algn="l">
                        <a:spcBef>
                          <a:spcPts val="0"/>
                        </a:spcBef>
                        <a:spcAft>
                          <a:spcPts val="0"/>
                        </a:spcAft>
                        <a:buClr>
                          <a:schemeClr val="dk1"/>
                        </a:buClr>
                        <a:buSzPts val="1100"/>
                        <a:buFont typeface="Arial"/>
                        <a:buNone/>
                      </a:pPr>
                      <a:r>
                        <a:rPr b="1" lang="en-GB">
                          <a:solidFill>
                            <a:srgbClr val="0000FF"/>
                          </a:solidFill>
                        </a:rPr>
                        <a:t>Jenny earns $8.50 an hour cat-sitting 3 cats. That afternoon, he took the cats on a stroller to the pet store and bought $35 worth of cat toys and $6 worth of Cat treats. If he cat-sat for 9 hours, how much money did he have left after he spent all that money at the pet store?</a:t>
                      </a:r>
                      <a:endParaRPr b="1">
                        <a:solidFill>
                          <a:srgbClr val="0000FF"/>
                        </a:solidFill>
                      </a:endParaRPr>
                    </a:p>
                  </a:txBody>
                  <a:tcPr marT="91425" marB="91425" marR="91425" marL="91425">
                    <a:lnL cap="flat" cmpd="sng" w="38100">
                      <a:solidFill>
                        <a:srgbClr val="749805"/>
                      </a:solidFill>
                      <a:prstDash val="solid"/>
                      <a:round/>
                      <a:headEnd len="sm" w="sm" type="none"/>
                      <a:tailEnd len="sm" w="sm" type="none"/>
                    </a:lnL>
                    <a:lnR cap="flat" cmpd="sng" w="38100">
                      <a:solidFill>
                        <a:srgbClr val="749805"/>
                      </a:solidFill>
                      <a:prstDash val="solid"/>
                      <a:round/>
                      <a:headEnd len="sm" w="sm" type="none"/>
                      <a:tailEnd len="sm" w="sm" type="none"/>
                    </a:lnR>
                    <a:lnT cap="flat" cmpd="sng" w="38100">
                      <a:solidFill>
                        <a:srgbClr val="749805"/>
                      </a:solidFill>
                      <a:prstDash val="solid"/>
                      <a:round/>
                      <a:headEnd len="sm" w="sm" type="none"/>
                      <a:tailEnd len="sm" w="sm" type="none"/>
                    </a:lnT>
                    <a:lnB cap="flat" cmpd="sng" w="38100">
                      <a:solidFill>
                        <a:srgbClr val="749805"/>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1"/>
          <p:cNvSpPr txBox="1"/>
          <p:nvPr/>
        </p:nvSpPr>
        <p:spPr>
          <a:xfrm>
            <a:off x="170850" y="284650"/>
            <a:ext cx="11850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2"/>
                </a:solidFill>
                <a:latin typeface="Calibri"/>
                <a:ea typeface="Calibri"/>
                <a:cs typeface="Calibri"/>
                <a:sym typeface="Calibri"/>
              </a:rPr>
              <a:t>What is Mathematical Reasoning? Can this be done in a Hybrid Classroom?</a:t>
            </a:r>
            <a:endParaRPr sz="2000">
              <a:solidFill>
                <a:schemeClr val="dk1"/>
              </a:solidFill>
              <a:latin typeface="Calibri"/>
              <a:ea typeface="Calibri"/>
              <a:cs typeface="Calibri"/>
              <a:sym typeface="Calibri"/>
            </a:endParaRPr>
          </a:p>
        </p:txBody>
      </p:sp>
      <p:pic>
        <p:nvPicPr>
          <p:cNvPr id="228" name="Google Shape;228;p31"/>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sp>
        <p:nvSpPr>
          <p:cNvPr id="229" name="Google Shape;229;p31"/>
          <p:cNvSpPr/>
          <p:nvPr/>
        </p:nvSpPr>
        <p:spPr>
          <a:xfrm rot="10800000">
            <a:off x="4224225" y="2279350"/>
            <a:ext cx="4275600" cy="1944900"/>
          </a:xfrm>
          <a:prstGeom prst="leftRigh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1"/>
          <p:cNvSpPr txBox="1"/>
          <p:nvPr/>
        </p:nvSpPr>
        <p:spPr>
          <a:xfrm>
            <a:off x="1795725" y="868850"/>
            <a:ext cx="8978700" cy="985200"/>
          </a:xfrm>
          <a:prstGeom prst="rect">
            <a:avLst/>
          </a:prstGeom>
          <a:solidFill>
            <a:srgbClr val="FFFF00"/>
          </a:solidFill>
          <a:ln cap="flat" cmpd="sng" w="9525">
            <a:solidFill>
              <a:srgbClr val="202124"/>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2600">
                <a:solidFill>
                  <a:srgbClr val="980000"/>
                </a:solidFill>
                <a:latin typeface="Calibri"/>
                <a:ea typeface="Calibri"/>
                <a:cs typeface="Calibri"/>
                <a:sym typeface="Calibri"/>
              </a:rPr>
              <a:t>MP1 / MAIN GOAL FOR STUDENT SUCCESS:</a:t>
            </a:r>
            <a:endParaRPr b="1" sz="2600">
              <a:solidFill>
                <a:srgbClr val="980000"/>
              </a:solidFill>
              <a:latin typeface="Calibri"/>
              <a:ea typeface="Calibri"/>
              <a:cs typeface="Calibri"/>
              <a:sym typeface="Calibri"/>
            </a:endParaRPr>
          </a:p>
          <a:p>
            <a:pPr indent="0" lvl="0" marL="0" rtl="0" algn="ctr">
              <a:spcBef>
                <a:spcPts val="0"/>
              </a:spcBef>
              <a:spcAft>
                <a:spcPts val="0"/>
              </a:spcAft>
              <a:buNone/>
            </a:pPr>
            <a:r>
              <a:rPr b="1" lang="en-GB" sz="2600" u="sng">
                <a:solidFill>
                  <a:schemeClr val="hlink"/>
                </a:solidFill>
                <a:latin typeface="Calibri"/>
                <a:ea typeface="Calibri"/>
                <a:cs typeface="Calibri"/>
                <a:sym typeface="Calibri"/>
                <a:hlinkClick r:id="rId4"/>
              </a:rPr>
              <a:t>MAKE SENSE OF PROBLEMS AND PERSEVERE IN SOLVING THEM</a:t>
            </a:r>
            <a:endParaRPr b="1" sz="2600">
              <a:solidFill>
                <a:srgbClr val="FF0000"/>
              </a:solidFill>
              <a:latin typeface="Calibri"/>
              <a:ea typeface="Calibri"/>
              <a:cs typeface="Calibri"/>
              <a:sym typeface="Calibri"/>
            </a:endParaRPr>
          </a:p>
        </p:txBody>
      </p:sp>
      <p:sp>
        <p:nvSpPr>
          <p:cNvPr id="231" name="Google Shape;231;p31"/>
          <p:cNvSpPr txBox="1"/>
          <p:nvPr/>
        </p:nvSpPr>
        <p:spPr>
          <a:xfrm>
            <a:off x="537700" y="2315225"/>
            <a:ext cx="3618000" cy="2647500"/>
          </a:xfrm>
          <a:prstGeom prst="rect">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980000"/>
                </a:solidFill>
                <a:latin typeface="Calibri"/>
                <a:ea typeface="Calibri"/>
                <a:cs typeface="Calibri"/>
                <a:sym typeface="Calibri"/>
              </a:rPr>
              <a:t>MP 2: </a:t>
            </a:r>
            <a:r>
              <a:rPr b="1" lang="en-GB" sz="1800">
                <a:solidFill>
                  <a:srgbClr val="FF0000"/>
                </a:solidFill>
                <a:latin typeface="Calibri"/>
                <a:ea typeface="Calibri"/>
                <a:cs typeface="Calibri"/>
                <a:sym typeface="Calibri"/>
              </a:rPr>
              <a:t>REASON ABSTRACTLY AND QUANTITATIVELY</a:t>
            </a:r>
            <a:endParaRPr b="1" sz="1800">
              <a:solidFill>
                <a:srgbClr val="FF0000"/>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MP3</a:t>
            </a:r>
            <a:r>
              <a:rPr lang="en-GB" sz="1600">
                <a:solidFill>
                  <a:srgbClr val="980000"/>
                </a:solidFill>
                <a:latin typeface="Calibri"/>
                <a:ea typeface="Calibri"/>
                <a:cs typeface="Calibri"/>
                <a:sym typeface="Calibri"/>
              </a:rPr>
              <a:t> Contruct Viable Arguments and critique the reasoning of others</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4</a:t>
            </a:r>
            <a:r>
              <a:rPr lang="en-GB" sz="1600">
                <a:solidFill>
                  <a:srgbClr val="980000"/>
                </a:solidFill>
                <a:latin typeface="Calibri"/>
                <a:ea typeface="Calibri"/>
                <a:cs typeface="Calibri"/>
                <a:sym typeface="Calibri"/>
              </a:rPr>
              <a:t> Model with Mathematics</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5</a:t>
            </a:r>
            <a:r>
              <a:rPr lang="en-GB" sz="1600">
                <a:solidFill>
                  <a:srgbClr val="980000"/>
                </a:solidFill>
                <a:latin typeface="Calibri"/>
                <a:ea typeface="Calibri"/>
                <a:cs typeface="Calibri"/>
                <a:sym typeface="Calibri"/>
              </a:rPr>
              <a:t> Use appropriate tools strategically</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6 </a:t>
            </a:r>
            <a:r>
              <a:rPr lang="en-GB" sz="1600">
                <a:solidFill>
                  <a:srgbClr val="980000"/>
                </a:solidFill>
                <a:latin typeface="Calibri"/>
                <a:ea typeface="Calibri"/>
                <a:cs typeface="Calibri"/>
                <a:sym typeface="Calibri"/>
              </a:rPr>
              <a:t>Attend to precision</a:t>
            </a:r>
            <a:endParaRPr sz="1600">
              <a:solidFill>
                <a:srgbClr val="980000"/>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232" name="Google Shape;232;p31"/>
          <p:cNvSpPr txBox="1"/>
          <p:nvPr/>
        </p:nvSpPr>
        <p:spPr>
          <a:xfrm>
            <a:off x="8566700" y="2279350"/>
            <a:ext cx="3351900" cy="2955300"/>
          </a:xfrm>
          <a:prstGeom prst="rect">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980000"/>
                </a:solidFill>
                <a:latin typeface="Calibri"/>
                <a:ea typeface="Calibri"/>
                <a:cs typeface="Calibri"/>
                <a:sym typeface="Calibri"/>
              </a:rPr>
              <a:t>MP 8: </a:t>
            </a:r>
            <a:r>
              <a:rPr b="1" lang="en-GB" sz="1800">
                <a:solidFill>
                  <a:srgbClr val="FF0000"/>
                </a:solidFill>
                <a:latin typeface="Calibri"/>
                <a:ea typeface="Calibri"/>
                <a:cs typeface="Calibri"/>
                <a:sym typeface="Calibri"/>
              </a:rPr>
              <a:t>LOOK FOR AND EXPRESS REGULARITY IN REPEATED REASONING</a:t>
            </a:r>
            <a:endParaRPr b="1" sz="1800">
              <a:solidFill>
                <a:srgbClr val="FF0000"/>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MP3</a:t>
            </a:r>
            <a:r>
              <a:rPr lang="en-GB" sz="1600">
                <a:solidFill>
                  <a:srgbClr val="980000"/>
                </a:solidFill>
                <a:latin typeface="Calibri"/>
                <a:ea typeface="Calibri"/>
                <a:cs typeface="Calibri"/>
                <a:sym typeface="Calibri"/>
              </a:rPr>
              <a:t> Contruct Viable Arguments and critique the reasoning of others</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4</a:t>
            </a:r>
            <a:r>
              <a:rPr lang="en-GB" sz="1600">
                <a:solidFill>
                  <a:srgbClr val="980000"/>
                </a:solidFill>
                <a:latin typeface="Calibri"/>
                <a:ea typeface="Calibri"/>
                <a:cs typeface="Calibri"/>
                <a:sym typeface="Calibri"/>
              </a:rPr>
              <a:t> Model with Mathematics</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5</a:t>
            </a:r>
            <a:r>
              <a:rPr lang="en-GB" sz="1600">
                <a:solidFill>
                  <a:srgbClr val="980000"/>
                </a:solidFill>
                <a:latin typeface="Calibri"/>
                <a:ea typeface="Calibri"/>
                <a:cs typeface="Calibri"/>
                <a:sym typeface="Calibri"/>
              </a:rPr>
              <a:t> Use appropriate tools strategically</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6 </a:t>
            </a:r>
            <a:r>
              <a:rPr lang="en-GB" sz="1600">
                <a:solidFill>
                  <a:srgbClr val="980000"/>
                </a:solidFill>
                <a:latin typeface="Calibri"/>
                <a:ea typeface="Calibri"/>
                <a:cs typeface="Calibri"/>
                <a:sym typeface="Calibri"/>
              </a:rPr>
              <a:t>Attend to precision</a:t>
            </a:r>
            <a:endParaRPr sz="1600">
              <a:solidFill>
                <a:srgbClr val="980000"/>
              </a:solidFill>
              <a:latin typeface="Calibri"/>
              <a:ea typeface="Calibri"/>
              <a:cs typeface="Calibri"/>
              <a:sym typeface="Calibri"/>
            </a:endParaRPr>
          </a:p>
        </p:txBody>
      </p:sp>
      <p:sp>
        <p:nvSpPr>
          <p:cNvPr id="233" name="Google Shape;233;p31"/>
          <p:cNvSpPr txBox="1"/>
          <p:nvPr/>
        </p:nvSpPr>
        <p:spPr>
          <a:xfrm>
            <a:off x="4257450" y="4392225"/>
            <a:ext cx="4207500" cy="2185800"/>
          </a:xfrm>
          <a:prstGeom prst="rect">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980000"/>
                </a:solidFill>
                <a:latin typeface="Calibri"/>
                <a:ea typeface="Calibri"/>
                <a:cs typeface="Calibri"/>
                <a:sym typeface="Calibri"/>
              </a:rPr>
              <a:t>MP 7:</a:t>
            </a:r>
            <a:r>
              <a:rPr b="1" lang="en-GB" sz="1800">
                <a:solidFill>
                  <a:srgbClr val="FF0000"/>
                </a:solidFill>
                <a:latin typeface="Calibri"/>
                <a:ea typeface="Calibri"/>
                <a:cs typeface="Calibri"/>
                <a:sym typeface="Calibri"/>
              </a:rPr>
              <a:t> LOOK FOR AND MAKE USE OF STRUCTURE</a:t>
            </a:r>
            <a:endParaRPr b="1" sz="1800">
              <a:solidFill>
                <a:srgbClr val="FF0000"/>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MP3</a:t>
            </a:r>
            <a:r>
              <a:rPr lang="en-GB" sz="1600">
                <a:solidFill>
                  <a:srgbClr val="980000"/>
                </a:solidFill>
                <a:latin typeface="Calibri"/>
                <a:ea typeface="Calibri"/>
                <a:cs typeface="Calibri"/>
                <a:sym typeface="Calibri"/>
              </a:rPr>
              <a:t> Contruct Viable Arguments and critique the reasoning of others</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4</a:t>
            </a:r>
            <a:r>
              <a:rPr lang="en-GB" sz="1600">
                <a:solidFill>
                  <a:srgbClr val="980000"/>
                </a:solidFill>
                <a:latin typeface="Calibri"/>
                <a:ea typeface="Calibri"/>
                <a:cs typeface="Calibri"/>
                <a:sym typeface="Calibri"/>
              </a:rPr>
              <a:t> Model with Mathematics</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5</a:t>
            </a:r>
            <a:r>
              <a:rPr lang="en-GB" sz="1600">
                <a:solidFill>
                  <a:srgbClr val="980000"/>
                </a:solidFill>
                <a:latin typeface="Calibri"/>
                <a:ea typeface="Calibri"/>
                <a:cs typeface="Calibri"/>
                <a:sym typeface="Calibri"/>
              </a:rPr>
              <a:t> Use appropriate tools strategically</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6 </a:t>
            </a:r>
            <a:r>
              <a:rPr lang="en-GB" sz="1600">
                <a:solidFill>
                  <a:srgbClr val="980000"/>
                </a:solidFill>
                <a:latin typeface="Calibri"/>
                <a:ea typeface="Calibri"/>
                <a:cs typeface="Calibri"/>
                <a:sym typeface="Calibri"/>
              </a:rPr>
              <a:t>Attend to precision</a:t>
            </a:r>
            <a:endParaRPr sz="1600">
              <a:solidFill>
                <a:srgbClr val="980000"/>
              </a:solidFill>
              <a:latin typeface="Calibri"/>
              <a:ea typeface="Calibri"/>
              <a:cs typeface="Calibri"/>
              <a:sym typeface="Calibri"/>
            </a:endParaRPr>
          </a:p>
        </p:txBody>
      </p:sp>
      <p:sp>
        <p:nvSpPr>
          <p:cNvPr id="234" name="Google Shape;234;p31"/>
          <p:cNvSpPr txBox="1"/>
          <p:nvPr/>
        </p:nvSpPr>
        <p:spPr>
          <a:xfrm>
            <a:off x="4429475" y="2434388"/>
            <a:ext cx="1864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rgbClr val="0000FF"/>
                </a:solidFill>
                <a:latin typeface="Calibri"/>
                <a:ea typeface="Calibri"/>
                <a:cs typeface="Calibri"/>
                <a:sym typeface="Calibri"/>
              </a:rPr>
              <a:t>QUANTITIES &amp; RELATIONSHIPS</a:t>
            </a:r>
            <a:endParaRPr b="1" sz="1500">
              <a:solidFill>
                <a:srgbClr val="0000FF"/>
              </a:solidFill>
              <a:latin typeface="Calibri"/>
              <a:ea typeface="Calibri"/>
              <a:cs typeface="Calibri"/>
              <a:sym typeface="Calibri"/>
            </a:endParaRPr>
          </a:p>
        </p:txBody>
      </p:sp>
      <p:sp>
        <p:nvSpPr>
          <p:cNvPr id="235" name="Google Shape;235;p31"/>
          <p:cNvSpPr txBox="1"/>
          <p:nvPr/>
        </p:nvSpPr>
        <p:spPr>
          <a:xfrm>
            <a:off x="7175450" y="2599550"/>
            <a:ext cx="1136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rgbClr val="0000FF"/>
                </a:solidFill>
                <a:latin typeface="Calibri"/>
                <a:ea typeface="Calibri"/>
                <a:cs typeface="Calibri"/>
                <a:sym typeface="Calibri"/>
              </a:rPr>
              <a:t>REPETITION</a:t>
            </a:r>
            <a:endParaRPr b="1" sz="1500">
              <a:solidFill>
                <a:srgbClr val="0000FF"/>
              </a:solidFill>
              <a:latin typeface="Calibri"/>
              <a:ea typeface="Calibri"/>
              <a:cs typeface="Calibri"/>
              <a:sym typeface="Calibri"/>
            </a:endParaRPr>
          </a:p>
        </p:txBody>
      </p:sp>
      <p:sp>
        <p:nvSpPr>
          <p:cNvPr id="236" name="Google Shape;236;p31"/>
          <p:cNvSpPr txBox="1"/>
          <p:nvPr/>
        </p:nvSpPr>
        <p:spPr>
          <a:xfrm>
            <a:off x="5883175" y="3334950"/>
            <a:ext cx="1136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rgbClr val="0000FF"/>
                </a:solidFill>
                <a:latin typeface="Calibri"/>
                <a:ea typeface="Calibri"/>
                <a:cs typeface="Calibri"/>
                <a:sym typeface="Calibri"/>
              </a:rPr>
              <a:t>STRUCTURE</a:t>
            </a:r>
            <a:endParaRPr b="1" sz="1500">
              <a:solidFill>
                <a:srgbClr val="0000FF"/>
              </a:solidFill>
              <a:latin typeface="Calibri"/>
              <a:ea typeface="Calibri"/>
              <a:cs typeface="Calibri"/>
              <a:sym typeface="Calibri"/>
            </a:endParaRPr>
          </a:p>
        </p:txBody>
      </p:sp>
      <p:sp>
        <p:nvSpPr>
          <p:cNvPr id="237" name="Google Shape;237;p31"/>
          <p:cNvSpPr/>
          <p:nvPr/>
        </p:nvSpPr>
        <p:spPr>
          <a:xfrm>
            <a:off x="6105500" y="1727325"/>
            <a:ext cx="452400" cy="10944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nvSpPr>
        <p:spPr>
          <a:xfrm>
            <a:off x="189825" y="507150"/>
            <a:ext cx="11798700" cy="660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2"/>
                </a:solidFill>
                <a:latin typeface="Calibri"/>
                <a:ea typeface="Calibri"/>
                <a:cs typeface="Calibri"/>
                <a:sym typeface="Calibri"/>
              </a:rPr>
              <a:t>TIME TABLE FOR WORKSHOP</a:t>
            </a:r>
            <a:br>
              <a:rPr b="1" lang="en-GB" sz="3200">
                <a:solidFill>
                  <a:schemeClr val="dk1"/>
                </a:solidFill>
                <a:latin typeface="Calibri"/>
                <a:ea typeface="Calibri"/>
                <a:cs typeface="Calibri"/>
                <a:sym typeface="Calibri"/>
              </a:rPr>
            </a:b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23850" lvl="0" marL="914400" rtl="0" algn="l">
              <a:lnSpc>
                <a:spcPct val="200000"/>
              </a:lnSpc>
              <a:spcBef>
                <a:spcPts val="1800"/>
              </a:spcBef>
              <a:spcAft>
                <a:spcPts val="0"/>
              </a:spcAft>
              <a:buClr>
                <a:schemeClr val="dk2"/>
              </a:buClr>
              <a:buSzPts val="1500"/>
              <a:buChar char="●"/>
            </a:pPr>
            <a:r>
              <a:rPr b="1" lang="en-GB" sz="1800">
                <a:solidFill>
                  <a:schemeClr val="dk2"/>
                </a:solidFill>
              </a:rPr>
              <a:t>1130 – 1145 - What is Mathematical Reasoning? Can we achieve this in a Hybrid Math Classroom?</a:t>
            </a:r>
            <a:endParaRPr b="1" sz="1800">
              <a:solidFill>
                <a:schemeClr val="dk2"/>
              </a:solidFill>
            </a:endParaRPr>
          </a:p>
          <a:p>
            <a:pPr indent="-323850" lvl="0" marL="914400" rtl="0" algn="l">
              <a:lnSpc>
                <a:spcPct val="200000"/>
              </a:lnSpc>
              <a:spcBef>
                <a:spcPts val="0"/>
              </a:spcBef>
              <a:spcAft>
                <a:spcPts val="0"/>
              </a:spcAft>
              <a:buClr>
                <a:schemeClr val="dk2"/>
              </a:buClr>
              <a:buSzPts val="1500"/>
              <a:buChar char="●"/>
            </a:pPr>
            <a:r>
              <a:rPr b="1" lang="en-GB" sz="1800">
                <a:solidFill>
                  <a:schemeClr val="dk2"/>
                </a:solidFill>
              </a:rPr>
              <a:t>1145 – 1200 – Sample Scene of a Hybrid Math Classroom #1</a:t>
            </a:r>
            <a:endParaRPr b="1" sz="1800">
              <a:solidFill>
                <a:schemeClr val="dk2"/>
              </a:solidFill>
            </a:endParaRPr>
          </a:p>
          <a:p>
            <a:pPr indent="-323850" lvl="0" marL="914400" rtl="0" algn="l">
              <a:lnSpc>
                <a:spcPct val="200000"/>
              </a:lnSpc>
              <a:spcBef>
                <a:spcPts val="0"/>
              </a:spcBef>
              <a:spcAft>
                <a:spcPts val="0"/>
              </a:spcAft>
              <a:buClr>
                <a:schemeClr val="dk2"/>
              </a:buClr>
              <a:buSzPts val="1500"/>
              <a:buChar char="●"/>
            </a:pPr>
            <a:r>
              <a:rPr b="1" lang="en-GB" sz="1800">
                <a:solidFill>
                  <a:schemeClr val="dk2"/>
                </a:solidFill>
              </a:rPr>
              <a:t>1200 - 1215 – Discuss observations and use the Padlet to share formative assessments</a:t>
            </a:r>
            <a:endParaRPr b="1" sz="1800">
              <a:solidFill>
                <a:schemeClr val="dk2"/>
              </a:solidFill>
            </a:endParaRPr>
          </a:p>
          <a:p>
            <a:pPr indent="-323850" lvl="0" marL="914400" rtl="0" algn="l">
              <a:lnSpc>
                <a:spcPct val="200000"/>
              </a:lnSpc>
              <a:spcBef>
                <a:spcPts val="0"/>
              </a:spcBef>
              <a:spcAft>
                <a:spcPts val="0"/>
              </a:spcAft>
              <a:buClr>
                <a:schemeClr val="dk2"/>
              </a:buClr>
              <a:buSzPts val="1500"/>
              <a:buChar char="●"/>
            </a:pPr>
            <a:r>
              <a:rPr b="1" lang="en-GB" sz="1800">
                <a:solidFill>
                  <a:schemeClr val="dk2"/>
                </a:solidFill>
              </a:rPr>
              <a:t>1215 – 1230 – </a:t>
            </a:r>
            <a:r>
              <a:rPr b="1" lang="en-GB" sz="1800">
                <a:solidFill>
                  <a:schemeClr val="dk2"/>
                </a:solidFill>
              </a:rPr>
              <a:t>Fraction Hybrid Classroom #2: </a:t>
            </a:r>
            <a:r>
              <a:rPr b="1" lang="en-GB" sz="1800">
                <a:solidFill>
                  <a:schemeClr val="dk2"/>
                </a:solidFill>
              </a:rPr>
              <a:t>Number Strings</a:t>
            </a:r>
            <a:endParaRPr b="1" sz="1800">
              <a:solidFill>
                <a:schemeClr val="dk2"/>
              </a:solidFill>
            </a:endParaRPr>
          </a:p>
          <a:p>
            <a:pPr indent="-323850" lvl="0" marL="914400" rtl="0" algn="l">
              <a:lnSpc>
                <a:spcPct val="200000"/>
              </a:lnSpc>
              <a:spcBef>
                <a:spcPts val="0"/>
              </a:spcBef>
              <a:spcAft>
                <a:spcPts val="0"/>
              </a:spcAft>
              <a:buClr>
                <a:schemeClr val="dk2"/>
              </a:buClr>
              <a:buSzPts val="1500"/>
              <a:buChar char="●"/>
            </a:pPr>
            <a:r>
              <a:rPr b="1" lang="en-GB" sz="1800">
                <a:solidFill>
                  <a:schemeClr val="dk2"/>
                </a:solidFill>
              </a:rPr>
              <a:t>1230 – 1245 – Are Open-ended Word Problems Relevant in Virual Classrooms?</a:t>
            </a:r>
            <a:endParaRPr b="1" sz="1800">
              <a:solidFill>
                <a:schemeClr val="dk2"/>
              </a:solidFill>
            </a:endParaRPr>
          </a:p>
          <a:p>
            <a:pPr indent="-323850" lvl="0" marL="914400" rtl="0" algn="l">
              <a:lnSpc>
                <a:spcPct val="200000"/>
              </a:lnSpc>
              <a:spcBef>
                <a:spcPts val="0"/>
              </a:spcBef>
              <a:spcAft>
                <a:spcPts val="0"/>
              </a:spcAft>
              <a:buClr>
                <a:schemeClr val="dk2"/>
              </a:buClr>
              <a:buSzPts val="1500"/>
              <a:buChar char="●"/>
            </a:pPr>
            <a:r>
              <a:rPr b="1" lang="en-GB" sz="1800">
                <a:solidFill>
                  <a:schemeClr val="dk2"/>
                </a:solidFill>
              </a:rPr>
              <a:t>1245 – 1300 – Participants group together and try out one of the sample problems to use for a Hybrid lesson – design the lesson with a breakout session and a share/closure </a:t>
            </a:r>
            <a:endParaRPr b="1" sz="1800">
              <a:solidFill>
                <a:schemeClr val="dk2"/>
              </a:solidFill>
            </a:endParaRPr>
          </a:p>
          <a:p>
            <a:pPr indent="0" lvl="0" marL="914400" marR="0" rtl="0" algn="l">
              <a:spcBef>
                <a:spcPts val="0"/>
              </a:spcBef>
              <a:spcAft>
                <a:spcPts val="0"/>
              </a:spcAft>
              <a:buNone/>
            </a:pPr>
            <a:r>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96" name="Google Shape;96;p14"/>
          <p:cNvPicPr preferRelativeResize="0"/>
          <p:nvPr/>
        </p:nvPicPr>
        <p:blipFill rotWithShape="1">
          <a:blip r:embed="rId3">
            <a:alphaModFix/>
          </a:blip>
          <a:srcRect b="0" l="0" r="0" t="0"/>
          <a:stretch/>
        </p:blipFill>
        <p:spPr>
          <a:xfrm>
            <a:off x="0" y="5939511"/>
            <a:ext cx="12192000" cy="9184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2"/>
          <p:cNvPicPr preferRelativeResize="0"/>
          <p:nvPr/>
        </p:nvPicPr>
        <p:blipFill>
          <a:blip r:embed="rId3">
            <a:alphaModFix/>
          </a:blip>
          <a:stretch>
            <a:fillRect/>
          </a:stretch>
        </p:blipFill>
        <p:spPr>
          <a:xfrm>
            <a:off x="3117225" y="720075"/>
            <a:ext cx="6493550" cy="5417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33"/>
          <p:cNvPicPr preferRelativeResize="0"/>
          <p:nvPr/>
        </p:nvPicPr>
        <p:blipFill>
          <a:blip r:embed="rId3">
            <a:alphaModFix/>
          </a:blip>
          <a:stretch>
            <a:fillRect/>
          </a:stretch>
        </p:blipFill>
        <p:spPr>
          <a:xfrm>
            <a:off x="2785125" y="573175"/>
            <a:ext cx="6633400" cy="5588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34"/>
          <p:cNvPicPr preferRelativeResize="0"/>
          <p:nvPr/>
        </p:nvPicPr>
        <p:blipFill>
          <a:blip r:embed="rId3">
            <a:alphaModFix/>
          </a:blip>
          <a:stretch>
            <a:fillRect/>
          </a:stretch>
        </p:blipFill>
        <p:spPr>
          <a:xfrm>
            <a:off x="2484475" y="400025"/>
            <a:ext cx="6829225" cy="6057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5"/>
          <p:cNvSpPr txBox="1"/>
          <p:nvPr/>
        </p:nvSpPr>
        <p:spPr>
          <a:xfrm>
            <a:off x="334707" y="4708286"/>
            <a:ext cx="115227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Arial"/>
                <a:ea typeface="Arial"/>
                <a:cs typeface="Arial"/>
                <a:sym typeface="Arial"/>
              </a:rPr>
              <a:t>CONTACT : </a:t>
            </a:r>
            <a:r>
              <a:rPr b="1" lang="en-GB" sz="2800">
                <a:solidFill>
                  <a:schemeClr val="dk1"/>
                </a:solidFill>
              </a:rPr>
              <a:t>rmurry@unis.org</a:t>
            </a:r>
            <a:endParaRPr/>
          </a:p>
        </p:txBody>
      </p:sp>
      <p:sp>
        <p:nvSpPr>
          <p:cNvPr id="258" name="Google Shape;258;p35"/>
          <p:cNvSpPr txBox="1"/>
          <p:nvPr/>
        </p:nvSpPr>
        <p:spPr>
          <a:xfrm>
            <a:off x="244847" y="5231495"/>
            <a:ext cx="115227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rPr>
              <a:t>Access to Resources of this Presentation please email me your request.</a:t>
            </a:r>
            <a:endParaRPr/>
          </a:p>
          <a:p>
            <a:pPr indent="0" lvl="0" marL="0" marR="0" rtl="0" algn="l">
              <a:spcBef>
                <a:spcPts val="0"/>
              </a:spcBef>
              <a:spcAft>
                <a:spcPts val="0"/>
              </a:spcAft>
              <a:buNone/>
            </a:pPr>
            <a:r>
              <a:rPr lang="en-GB" sz="2000">
                <a:solidFill>
                  <a:schemeClr val="dk1"/>
                </a:solidFill>
                <a:latin typeface="Arial"/>
                <a:ea typeface="Arial"/>
                <a:cs typeface="Arial"/>
                <a:sym typeface="Arial"/>
              </a:rPr>
              <a:t> </a:t>
            </a:r>
            <a:endParaRPr/>
          </a:p>
        </p:txBody>
      </p:sp>
      <p:pic>
        <p:nvPicPr>
          <p:cNvPr id="259" name="Google Shape;259;p35"/>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pic>
        <p:nvPicPr>
          <p:cNvPr id="260" name="Google Shape;260;p35"/>
          <p:cNvPicPr preferRelativeResize="0"/>
          <p:nvPr/>
        </p:nvPicPr>
        <p:blipFill>
          <a:blip r:embed="rId4">
            <a:alphaModFix/>
          </a:blip>
          <a:stretch>
            <a:fillRect/>
          </a:stretch>
        </p:blipFill>
        <p:spPr>
          <a:xfrm>
            <a:off x="436900" y="242250"/>
            <a:ext cx="3597321" cy="4403486"/>
          </a:xfrm>
          <a:prstGeom prst="rect">
            <a:avLst/>
          </a:prstGeom>
          <a:noFill/>
          <a:ln>
            <a:noFill/>
          </a:ln>
        </p:spPr>
      </p:pic>
      <p:pic>
        <p:nvPicPr>
          <p:cNvPr id="261" name="Google Shape;261;p35"/>
          <p:cNvPicPr preferRelativeResize="0"/>
          <p:nvPr/>
        </p:nvPicPr>
        <p:blipFill>
          <a:blip r:embed="rId5">
            <a:alphaModFix/>
          </a:blip>
          <a:stretch>
            <a:fillRect/>
          </a:stretch>
        </p:blipFill>
        <p:spPr>
          <a:xfrm>
            <a:off x="4905346" y="242250"/>
            <a:ext cx="6096000" cy="3009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6"/>
          <p:cNvSpPr txBox="1"/>
          <p:nvPr/>
        </p:nvSpPr>
        <p:spPr>
          <a:xfrm>
            <a:off x="339882" y="2466111"/>
            <a:ext cx="1152260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Arial"/>
                <a:ea typeface="Arial"/>
                <a:cs typeface="Arial"/>
                <a:sym typeface="Arial"/>
              </a:rPr>
              <a:t>CONTACT : </a:t>
            </a:r>
            <a:r>
              <a:rPr b="1" lang="en-GB" sz="2800">
                <a:solidFill>
                  <a:schemeClr val="dk1"/>
                </a:solidFill>
              </a:rPr>
              <a:t>rmurry@unis.org</a:t>
            </a:r>
            <a:endParaRPr/>
          </a:p>
        </p:txBody>
      </p:sp>
      <p:sp>
        <p:nvSpPr>
          <p:cNvPr id="267" name="Google Shape;267;p36"/>
          <p:cNvSpPr txBox="1"/>
          <p:nvPr/>
        </p:nvSpPr>
        <p:spPr>
          <a:xfrm>
            <a:off x="334697" y="3868670"/>
            <a:ext cx="115227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rPr>
              <a:t>Access to </a:t>
            </a:r>
            <a:r>
              <a:rPr lang="en-GB" sz="2000" u="sng">
                <a:solidFill>
                  <a:schemeClr val="hlink"/>
                </a:solidFill>
                <a:hlinkClick r:id="rId3"/>
              </a:rPr>
              <a:t>Digital Resources</a:t>
            </a:r>
            <a:r>
              <a:rPr lang="en-GB" sz="2000">
                <a:solidFill>
                  <a:schemeClr val="dk1"/>
                </a:solidFill>
              </a:rPr>
              <a:t> used for this Presentation </a:t>
            </a:r>
            <a:endParaRPr/>
          </a:p>
        </p:txBody>
      </p:sp>
      <p:pic>
        <p:nvPicPr>
          <p:cNvPr id="268" name="Google Shape;268;p36"/>
          <p:cNvPicPr preferRelativeResize="0"/>
          <p:nvPr/>
        </p:nvPicPr>
        <p:blipFill rotWithShape="1">
          <a:blip r:embed="rId4">
            <a:alphaModFix/>
          </a:blip>
          <a:srcRect b="0" l="0" r="0" t="0"/>
          <a:stretch/>
        </p:blipFill>
        <p:spPr>
          <a:xfrm>
            <a:off x="0" y="5939511"/>
            <a:ext cx="12192000" cy="9184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nvSpPr>
        <p:spPr>
          <a:xfrm>
            <a:off x="170850" y="284650"/>
            <a:ext cx="11850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2"/>
                </a:solidFill>
                <a:latin typeface="Calibri"/>
                <a:ea typeface="Calibri"/>
                <a:cs typeface="Calibri"/>
                <a:sym typeface="Calibri"/>
              </a:rPr>
              <a:t>What is Mathematical Reasoning? Can this be done in a Hybrid Classroom?</a:t>
            </a:r>
            <a:endParaRPr sz="2000">
              <a:solidFill>
                <a:schemeClr val="dk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sp>
        <p:nvSpPr>
          <p:cNvPr id="103" name="Google Shape;103;p15"/>
          <p:cNvSpPr/>
          <p:nvPr/>
        </p:nvSpPr>
        <p:spPr>
          <a:xfrm rot="10800000">
            <a:off x="4224225" y="2279350"/>
            <a:ext cx="4275600" cy="1944900"/>
          </a:xfrm>
          <a:prstGeom prst="leftRigh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795725" y="868850"/>
            <a:ext cx="8978700" cy="985200"/>
          </a:xfrm>
          <a:prstGeom prst="rect">
            <a:avLst/>
          </a:prstGeom>
          <a:solidFill>
            <a:srgbClr val="FFFF00"/>
          </a:solidFill>
          <a:ln cap="flat" cmpd="sng" w="9525">
            <a:solidFill>
              <a:srgbClr val="202124"/>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2600">
                <a:solidFill>
                  <a:srgbClr val="980000"/>
                </a:solidFill>
                <a:latin typeface="Calibri"/>
                <a:ea typeface="Calibri"/>
                <a:cs typeface="Calibri"/>
                <a:sym typeface="Calibri"/>
              </a:rPr>
              <a:t>MP1 / MAIN GOAL FOR STUDENT SUCCESS:</a:t>
            </a:r>
            <a:endParaRPr b="1" sz="2600">
              <a:solidFill>
                <a:srgbClr val="980000"/>
              </a:solidFill>
              <a:latin typeface="Calibri"/>
              <a:ea typeface="Calibri"/>
              <a:cs typeface="Calibri"/>
              <a:sym typeface="Calibri"/>
            </a:endParaRPr>
          </a:p>
          <a:p>
            <a:pPr indent="0" lvl="0" marL="0" rtl="0" algn="ctr">
              <a:spcBef>
                <a:spcPts val="0"/>
              </a:spcBef>
              <a:spcAft>
                <a:spcPts val="0"/>
              </a:spcAft>
              <a:buNone/>
            </a:pPr>
            <a:r>
              <a:rPr b="1" lang="en-GB" sz="2600" u="sng">
                <a:solidFill>
                  <a:schemeClr val="hlink"/>
                </a:solidFill>
                <a:latin typeface="Calibri"/>
                <a:ea typeface="Calibri"/>
                <a:cs typeface="Calibri"/>
                <a:sym typeface="Calibri"/>
                <a:hlinkClick r:id="rId4"/>
              </a:rPr>
              <a:t>MAKE SENSE OF PROBLEMS AND PERSEVERE IN SOLVING THEM</a:t>
            </a:r>
            <a:endParaRPr b="1" sz="2600">
              <a:solidFill>
                <a:srgbClr val="FF0000"/>
              </a:solidFill>
              <a:latin typeface="Calibri"/>
              <a:ea typeface="Calibri"/>
              <a:cs typeface="Calibri"/>
              <a:sym typeface="Calibri"/>
            </a:endParaRPr>
          </a:p>
        </p:txBody>
      </p:sp>
      <p:sp>
        <p:nvSpPr>
          <p:cNvPr id="105" name="Google Shape;105;p15"/>
          <p:cNvSpPr txBox="1"/>
          <p:nvPr/>
        </p:nvSpPr>
        <p:spPr>
          <a:xfrm>
            <a:off x="537700" y="2315225"/>
            <a:ext cx="3618000" cy="2647500"/>
          </a:xfrm>
          <a:prstGeom prst="rect">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980000"/>
                </a:solidFill>
                <a:latin typeface="Calibri"/>
                <a:ea typeface="Calibri"/>
                <a:cs typeface="Calibri"/>
                <a:sym typeface="Calibri"/>
              </a:rPr>
              <a:t>MP 2: </a:t>
            </a:r>
            <a:r>
              <a:rPr b="1" lang="en-GB" sz="1800">
                <a:solidFill>
                  <a:srgbClr val="FF0000"/>
                </a:solidFill>
                <a:latin typeface="Calibri"/>
                <a:ea typeface="Calibri"/>
                <a:cs typeface="Calibri"/>
                <a:sym typeface="Calibri"/>
              </a:rPr>
              <a:t>REASON ABSTRACTLY AND QUANTITATIVELY</a:t>
            </a:r>
            <a:endParaRPr b="1" sz="1800">
              <a:solidFill>
                <a:srgbClr val="FF0000"/>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MP3</a:t>
            </a:r>
            <a:r>
              <a:rPr lang="en-GB" sz="1600">
                <a:solidFill>
                  <a:srgbClr val="980000"/>
                </a:solidFill>
                <a:latin typeface="Calibri"/>
                <a:ea typeface="Calibri"/>
                <a:cs typeface="Calibri"/>
                <a:sym typeface="Calibri"/>
              </a:rPr>
              <a:t> Contruct Viable Arguments and critique the reasoning of others</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4</a:t>
            </a:r>
            <a:r>
              <a:rPr lang="en-GB" sz="1600">
                <a:solidFill>
                  <a:srgbClr val="980000"/>
                </a:solidFill>
                <a:latin typeface="Calibri"/>
                <a:ea typeface="Calibri"/>
                <a:cs typeface="Calibri"/>
                <a:sym typeface="Calibri"/>
              </a:rPr>
              <a:t> Model with Mathematics</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5</a:t>
            </a:r>
            <a:r>
              <a:rPr lang="en-GB" sz="1600">
                <a:solidFill>
                  <a:srgbClr val="980000"/>
                </a:solidFill>
                <a:latin typeface="Calibri"/>
                <a:ea typeface="Calibri"/>
                <a:cs typeface="Calibri"/>
                <a:sym typeface="Calibri"/>
              </a:rPr>
              <a:t> Use appropriate tools strategically</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6 </a:t>
            </a:r>
            <a:r>
              <a:rPr lang="en-GB" sz="1600">
                <a:solidFill>
                  <a:srgbClr val="980000"/>
                </a:solidFill>
                <a:latin typeface="Calibri"/>
                <a:ea typeface="Calibri"/>
                <a:cs typeface="Calibri"/>
                <a:sym typeface="Calibri"/>
              </a:rPr>
              <a:t>Attend to precision</a:t>
            </a:r>
            <a:endParaRPr sz="1600">
              <a:solidFill>
                <a:srgbClr val="980000"/>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06" name="Google Shape;106;p15"/>
          <p:cNvSpPr txBox="1"/>
          <p:nvPr/>
        </p:nvSpPr>
        <p:spPr>
          <a:xfrm>
            <a:off x="8566700" y="2279350"/>
            <a:ext cx="3351900" cy="2955300"/>
          </a:xfrm>
          <a:prstGeom prst="rect">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980000"/>
                </a:solidFill>
                <a:latin typeface="Calibri"/>
                <a:ea typeface="Calibri"/>
                <a:cs typeface="Calibri"/>
                <a:sym typeface="Calibri"/>
              </a:rPr>
              <a:t>MP 8: </a:t>
            </a:r>
            <a:r>
              <a:rPr b="1" lang="en-GB" sz="1800">
                <a:solidFill>
                  <a:srgbClr val="FF0000"/>
                </a:solidFill>
                <a:latin typeface="Calibri"/>
                <a:ea typeface="Calibri"/>
                <a:cs typeface="Calibri"/>
                <a:sym typeface="Calibri"/>
              </a:rPr>
              <a:t>LOOK FOR AND EXPRESS REGULARITY IN REPEATED REASONING</a:t>
            </a:r>
            <a:endParaRPr b="1" sz="1800">
              <a:solidFill>
                <a:srgbClr val="FF0000"/>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MP3</a:t>
            </a:r>
            <a:r>
              <a:rPr lang="en-GB" sz="1600">
                <a:solidFill>
                  <a:srgbClr val="980000"/>
                </a:solidFill>
                <a:latin typeface="Calibri"/>
                <a:ea typeface="Calibri"/>
                <a:cs typeface="Calibri"/>
                <a:sym typeface="Calibri"/>
              </a:rPr>
              <a:t> Contruct Viable Arguments and critique the reasoning of others</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4</a:t>
            </a:r>
            <a:r>
              <a:rPr lang="en-GB" sz="1600">
                <a:solidFill>
                  <a:srgbClr val="980000"/>
                </a:solidFill>
                <a:latin typeface="Calibri"/>
                <a:ea typeface="Calibri"/>
                <a:cs typeface="Calibri"/>
                <a:sym typeface="Calibri"/>
              </a:rPr>
              <a:t> Model with Mathematics</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5</a:t>
            </a:r>
            <a:r>
              <a:rPr lang="en-GB" sz="1600">
                <a:solidFill>
                  <a:srgbClr val="980000"/>
                </a:solidFill>
                <a:latin typeface="Calibri"/>
                <a:ea typeface="Calibri"/>
                <a:cs typeface="Calibri"/>
                <a:sym typeface="Calibri"/>
              </a:rPr>
              <a:t> Use appropriate tools strategically</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6 </a:t>
            </a:r>
            <a:r>
              <a:rPr lang="en-GB" sz="1600">
                <a:solidFill>
                  <a:srgbClr val="980000"/>
                </a:solidFill>
                <a:latin typeface="Calibri"/>
                <a:ea typeface="Calibri"/>
                <a:cs typeface="Calibri"/>
                <a:sym typeface="Calibri"/>
              </a:rPr>
              <a:t>Attend to precision</a:t>
            </a:r>
            <a:endParaRPr sz="1600">
              <a:solidFill>
                <a:srgbClr val="980000"/>
              </a:solidFill>
              <a:latin typeface="Calibri"/>
              <a:ea typeface="Calibri"/>
              <a:cs typeface="Calibri"/>
              <a:sym typeface="Calibri"/>
            </a:endParaRPr>
          </a:p>
        </p:txBody>
      </p:sp>
      <p:sp>
        <p:nvSpPr>
          <p:cNvPr id="107" name="Google Shape;107;p15"/>
          <p:cNvSpPr txBox="1"/>
          <p:nvPr/>
        </p:nvSpPr>
        <p:spPr>
          <a:xfrm>
            <a:off x="4257450" y="4392225"/>
            <a:ext cx="4207500" cy="2185800"/>
          </a:xfrm>
          <a:prstGeom prst="rect">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980000"/>
                </a:solidFill>
                <a:latin typeface="Calibri"/>
                <a:ea typeface="Calibri"/>
                <a:cs typeface="Calibri"/>
                <a:sym typeface="Calibri"/>
              </a:rPr>
              <a:t>MP 7:</a:t>
            </a:r>
            <a:r>
              <a:rPr b="1" lang="en-GB" sz="1800">
                <a:solidFill>
                  <a:srgbClr val="FF0000"/>
                </a:solidFill>
                <a:latin typeface="Calibri"/>
                <a:ea typeface="Calibri"/>
                <a:cs typeface="Calibri"/>
                <a:sym typeface="Calibri"/>
              </a:rPr>
              <a:t> </a:t>
            </a:r>
            <a:r>
              <a:rPr b="1" lang="en-GB" sz="1800">
                <a:solidFill>
                  <a:srgbClr val="FF0000"/>
                </a:solidFill>
                <a:latin typeface="Calibri"/>
                <a:ea typeface="Calibri"/>
                <a:cs typeface="Calibri"/>
                <a:sym typeface="Calibri"/>
              </a:rPr>
              <a:t>LOOK FOR AND MAKE USE OF STRUCTURE</a:t>
            </a:r>
            <a:endParaRPr b="1" sz="1800">
              <a:solidFill>
                <a:srgbClr val="FF0000"/>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MP3</a:t>
            </a:r>
            <a:r>
              <a:rPr lang="en-GB" sz="1600">
                <a:solidFill>
                  <a:srgbClr val="980000"/>
                </a:solidFill>
                <a:latin typeface="Calibri"/>
                <a:ea typeface="Calibri"/>
                <a:cs typeface="Calibri"/>
                <a:sym typeface="Calibri"/>
              </a:rPr>
              <a:t> Contruct Viable Arguments and critique the reasoning of others</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4</a:t>
            </a:r>
            <a:r>
              <a:rPr lang="en-GB" sz="1600">
                <a:solidFill>
                  <a:srgbClr val="980000"/>
                </a:solidFill>
                <a:latin typeface="Calibri"/>
                <a:ea typeface="Calibri"/>
                <a:cs typeface="Calibri"/>
                <a:sym typeface="Calibri"/>
              </a:rPr>
              <a:t> Model with Mathematics</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5</a:t>
            </a:r>
            <a:r>
              <a:rPr lang="en-GB" sz="1600">
                <a:solidFill>
                  <a:srgbClr val="980000"/>
                </a:solidFill>
                <a:latin typeface="Calibri"/>
                <a:ea typeface="Calibri"/>
                <a:cs typeface="Calibri"/>
                <a:sym typeface="Calibri"/>
              </a:rPr>
              <a:t> Use appropriate tools strategically</a:t>
            </a:r>
            <a:endParaRPr sz="1600">
              <a:solidFill>
                <a:srgbClr val="980000"/>
              </a:solidFill>
              <a:latin typeface="Calibri"/>
              <a:ea typeface="Calibri"/>
              <a:cs typeface="Calibri"/>
              <a:sym typeface="Calibri"/>
            </a:endParaRPr>
          </a:p>
          <a:p>
            <a:pPr indent="-330200" lvl="0" marL="457200" rtl="0" algn="l">
              <a:spcBef>
                <a:spcPts val="0"/>
              </a:spcBef>
              <a:spcAft>
                <a:spcPts val="0"/>
              </a:spcAft>
              <a:buClr>
                <a:srgbClr val="980000"/>
              </a:buClr>
              <a:buSzPts val="1600"/>
              <a:buFont typeface="Calibri"/>
              <a:buChar char="●"/>
            </a:pPr>
            <a:r>
              <a:rPr b="1" lang="en-GB" sz="1600">
                <a:solidFill>
                  <a:srgbClr val="980000"/>
                </a:solidFill>
                <a:latin typeface="Calibri"/>
                <a:ea typeface="Calibri"/>
                <a:cs typeface="Calibri"/>
                <a:sym typeface="Calibri"/>
              </a:rPr>
              <a:t>MP 6 </a:t>
            </a:r>
            <a:r>
              <a:rPr lang="en-GB" sz="1600">
                <a:solidFill>
                  <a:srgbClr val="980000"/>
                </a:solidFill>
                <a:latin typeface="Calibri"/>
                <a:ea typeface="Calibri"/>
                <a:cs typeface="Calibri"/>
                <a:sym typeface="Calibri"/>
              </a:rPr>
              <a:t>Attend to precision</a:t>
            </a:r>
            <a:endParaRPr sz="1600">
              <a:solidFill>
                <a:srgbClr val="980000"/>
              </a:solidFill>
              <a:latin typeface="Calibri"/>
              <a:ea typeface="Calibri"/>
              <a:cs typeface="Calibri"/>
              <a:sym typeface="Calibri"/>
            </a:endParaRPr>
          </a:p>
        </p:txBody>
      </p:sp>
      <p:sp>
        <p:nvSpPr>
          <p:cNvPr id="108" name="Google Shape;108;p15"/>
          <p:cNvSpPr txBox="1"/>
          <p:nvPr/>
        </p:nvSpPr>
        <p:spPr>
          <a:xfrm>
            <a:off x="4429475" y="2434388"/>
            <a:ext cx="1864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rgbClr val="0000FF"/>
                </a:solidFill>
                <a:latin typeface="Calibri"/>
                <a:ea typeface="Calibri"/>
                <a:cs typeface="Calibri"/>
                <a:sym typeface="Calibri"/>
              </a:rPr>
              <a:t>QUANTITIES &amp; RELATIONSHIPS</a:t>
            </a:r>
            <a:endParaRPr b="1" sz="1500">
              <a:solidFill>
                <a:srgbClr val="0000FF"/>
              </a:solidFill>
              <a:latin typeface="Calibri"/>
              <a:ea typeface="Calibri"/>
              <a:cs typeface="Calibri"/>
              <a:sym typeface="Calibri"/>
            </a:endParaRPr>
          </a:p>
        </p:txBody>
      </p:sp>
      <p:sp>
        <p:nvSpPr>
          <p:cNvPr id="109" name="Google Shape;109;p15"/>
          <p:cNvSpPr txBox="1"/>
          <p:nvPr/>
        </p:nvSpPr>
        <p:spPr>
          <a:xfrm>
            <a:off x="7175450" y="2599550"/>
            <a:ext cx="1136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rgbClr val="0000FF"/>
                </a:solidFill>
                <a:latin typeface="Calibri"/>
                <a:ea typeface="Calibri"/>
                <a:cs typeface="Calibri"/>
                <a:sym typeface="Calibri"/>
              </a:rPr>
              <a:t>REPETITION</a:t>
            </a:r>
            <a:endParaRPr b="1" sz="1500">
              <a:solidFill>
                <a:srgbClr val="0000FF"/>
              </a:solidFill>
              <a:latin typeface="Calibri"/>
              <a:ea typeface="Calibri"/>
              <a:cs typeface="Calibri"/>
              <a:sym typeface="Calibri"/>
            </a:endParaRPr>
          </a:p>
        </p:txBody>
      </p:sp>
      <p:sp>
        <p:nvSpPr>
          <p:cNvPr id="110" name="Google Shape;110;p15"/>
          <p:cNvSpPr txBox="1"/>
          <p:nvPr/>
        </p:nvSpPr>
        <p:spPr>
          <a:xfrm>
            <a:off x="5883175" y="3334950"/>
            <a:ext cx="1136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rgbClr val="0000FF"/>
                </a:solidFill>
                <a:latin typeface="Calibri"/>
                <a:ea typeface="Calibri"/>
                <a:cs typeface="Calibri"/>
                <a:sym typeface="Calibri"/>
              </a:rPr>
              <a:t>STRUCTURE</a:t>
            </a:r>
            <a:endParaRPr b="1" sz="1500">
              <a:solidFill>
                <a:srgbClr val="0000FF"/>
              </a:solidFill>
              <a:latin typeface="Calibri"/>
              <a:ea typeface="Calibri"/>
              <a:cs typeface="Calibri"/>
              <a:sym typeface="Calibri"/>
            </a:endParaRPr>
          </a:p>
        </p:txBody>
      </p:sp>
      <p:sp>
        <p:nvSpPr>
          <p:cNvPr id="111" name="Google Shape;111;p15"/>
          <p:cNvSpPr/>
          <p:nvPr/>
        </p:nvSpPr>
        <p:spPr>
          <a:xfrm>
            <a:off x="6105500" y="1727325"/>
            <a:ext cx="452400" cy="10944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nvSpPr>
        <p:spPr>
          <a:xfrm>
            <a:off x="189825" y="507150"/>
            <a:ext cx="11501700" cy="436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700">
                <a:solidFill>
                  <a:schemeClr val="dk2"/>
                </a:solidFill>
              </a:rPr>
              <a:t>What is Mathematical Reasoning like in one Hybrid Math Classroom? Can Misconceptions be identified if Reasoning is not emphasized?</a:t>
            </a:r>
            <a:endParaRPr b="1" sz="2700">
              <a:solidFill>
                <a:schemeClr val="dk2"/>
              </a:solidFill>
            </a:endParaRPr>
          </a:p>
          <a:p>
            <a:pPr indent="0" lvl="0" marL="0" marR="0" rtl="0" algn="l">
              <a:spcBef>
                <a:spcPts val="0"/>
              </a:spcBef>
              <a:spcAft>
                <a:spcPts val="0"/>
              </a:spcAft>
              <a:buNone/>
            </a:pPr>
            <a:r>
              <a:rPr lang="en-GB" sz="1800">
                <a:solidFill>
                  <a:srgbClr val="404040"/>
                </a:solidFill>
              </a:rPr>
              <a:t>Observe the video sample of a 7</a:t>
            </a:r>
            <a:r>
              <a:rPr baseline="30000" lang="en-GB" sz="3000">
                <a:solidFill>
                  <a:srgbClr val="404040"/>
                </a:solidFill>
              </a:rPr>
              <a:t>th</a:t>
            </a:r>
            <a:r>
              <a:rPr lang="en-GB" sz="1800">
                <a:solidFill>
                  <a:srgbClr val="404040"/>
                </a:solidFill>
              </a:rPr>
              <a:t> grade grade Hybrid math classroom</a:t>
            </a:r>
            <a:endParaRPr sz="1800">
              <a:solidFill>
                <a:srgbClr val="404040"/>
              </a:solidFill>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l">
              <a:lnSpc>
                <a:spcPct val="115000"/>
              </a:lnSpc>
              <a:spcBef>
                <a:spcPts val="1800"/>
              </a:spcBef>
              <a:spcAft>
                <a:spcPts val="0"/>
              </a:spcAft>
              <a:buClr>
                <a:schemeClr val="dk1"/>
              </a:buClr>
              <a:buSzPts val="1100"/>
              <a:buFont typeface="Arial"/>
              <a:buNone/>
            </a:pPr>
            <a:r>
              <a:rPr b="1" lang="en-GB" sz="1800" u="sng">
                <a:solidFill>
                  <a:srgbClr val="FF0000"/>
                </a:solidFill>
                <a:hlinkClick r:id="rId3">
                  <a:extLst>
                    <a:ext uri="{A12FA001-AC4F-418D-AE19-62706E023703}">
                      <ahyp:hlinkClr val="tx"/>
                    </a:ext>
                  </a:extLst>
                </a:hlinkClick>
              </a:rPr>
              <a:t>PADLET SURVEY</a:t>
            </a:r>
            <a:endParaRPr b="1" sz="1800">
              <a:solidFill>
                <a:srgbClr val="FF0000"/>
              </a:solidFill>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914400" marR="0" rtl="0" algn="l">
              <a:spcBef>
                <a:spcPts val="0"/>
              </a:spcBef>
              <a:spcAft>
                <a:spcPts val="0"/>
              </a:spcAft>
              <a:buNone/>
            </a:pPr>
            <a:r>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117" name="Google Shape;117;p16"/>
          <p:cNvPicPr preferRelativeResize="0"/>
          <p:nvPr/>
        </p:nvPicPr>
        <p:blipFill rotWithShape="1">
          <a:blip r:embed="rId4">
            <a:alphaModFix/>
          </a:blip>
          <a:srcRect b="0" l="0" r="0" t="0"/>
          <a:stretch/>
        </p:blipFill>
        <p:spPr>
          <a:xfrm>
            <a:off x="0" y="5939511"/>
            <a:ext cx="12191998" cy="918489"/>
          </a:xfrm>
          <a:prstGeom prst="rect">
            <a:avLst/>
          </a:prstGeom>
          <a:noFill/>
          <a:ln>
            <a:noFill/>
          </a:ln>
        </p:spPr>
      </p:pic>
      <p:pic>
        <p:nvPicPr>
          <p:cNvPr id="118" name="Google Shape;118;p16">
            <a:hlinkClick r:id="rId5"/>
          </p:cNvPr>
          <p:cNvPicPr preferRelativeResize="0"/>
          <p:nvPr/>
        </p:nvPicPr>
        <p:blipFill>
          <a:blip r:embed="rId6">
            <a:alphaModFix/>
          </a:blip>
          <a:stretch>
            <a:fillRect/>
          </a:stretch>
        </p:blipFill>
        <p:spPr>
          <a:xfrm>
            <a:off x="4138750" y="2028750"/>
            <a:ext cx="6943500" cy="4093850"/>
          </a:xfrm>
          <a:prstGeom prst="rect">
            <a:avLst/>
          </a:prstGeom>
          <a:noFill/>
          <a:ln>
            <a:noFill/>
          </a:ln>
        </p:spPr>
      </p:pic>
      <p:pic>
        <p:nvPicPr>
          <p:cNvPr id="119" name="Google Shape;119;p16"/>
          <p:cNvPicPr preferRelativeResize="0"/>
          <p:nvPr/>
        </p:nvPicPr>
        <p:blipFill>
          <a:blip r:embed="rId7">
            <a:alphaModFix/>
          </a:blip>
          <a:stretch>
            <a:fillRect/>
          </a:stretch>
        </p:blipFill>
        <p:spPr>
          <a:xfrm>
            <a:off x="280475" y="3024700"/>
            <a:ext cx="2711751" cy="27553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nvSpPr>
        <p:spPr>
          <a:xfrm>
            <a:off x="189825" y="507150"/>
            <a:ext cx="115017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en-GB" sz="3000">
                <a:solidFill>
                  <a:schemeClr val="dk2"/>
                </a:solidFill>
              </a:rPr>
              <a:t>Revised Blooms Taxonomy 1956 to 2001</a:t>
            </a:r>
            <a:endParaRPr b="1" sz="3000">
              <a:solidFill>
                <a:schemeClr val="dk2"/>
              </a:solidFill>
            </a:endParaRPr>
          </a:p>
          <a:p>
            <a:pPr indent="0" lvl="0" marL="0" marR="0" rtl="0" algn="l">
              <a:spcBef>
                <a:spcPts val="0"/>
              </a:spcBef>
              <a:spcAft>
                <a:spcPts val="0"/>
              </a:spcAft>
              <a:buNone/>
            </a:pPr>
            <a:r>
              <a:t/>
            </a:r>
            <a:endParaRPr sz="2400">
              <a:solidFill>
                <a:schemeClr val="dk2"/>
              </a:solidFill>
              <a:latin typeface="Calibri"/>
              <a:ea typeface="Calibri"/>
              <a:cs typeface="Calibri"/>
              <a:sym typeface="Calibri"/>
            </a:endParaRPr>
          </a:p>
        </p:txBody>
      </p:sp>
      <p:pic>
        <p:nvPicPr>
          <p:cNvPr id="125" name="Google Shape;125;p17"/>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pic>
        <p:nvPicPr>
          <p:cNvPr id="126" name="Google Shape;126;p17"/>
          <p:cNvPicPr preferRelativeResize="0"/>
          <p:nvPr/>
        </p:nvPicPr>
        <p:blipFill>
          <a:blip r:embed="rId4">
            <a:alphaModFix/>
          </a:blip>
          <a:stretch>
            <a:fillRect/>
          </a:stretch>
        </p:blipFill>
        <p:spPr>
          <a:xfrm>
            <a:off x="2878375" y="1232202"/>
            <a:ext cx="8813150" cy="4631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8"/>
          <p:cNvSpPr txBox="1"/>
          <p:nvPr/>
        </p:nvSpPr>
        <p:spPr>
          <a:xfrm>
            <a:off x="189825" y="507150"/>
            <a:ext cx="115017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en-GB" sz="3000">
                <a:solidFill>
                  <a:schemeClr val="dk2"/>
                </a:solidFill>
              </a:rPr>
              <a:t>Revised Blooms Taxonomy </a:t>
            </a:r>
            <a:endParaRPr sz="2400">
              <a:solidFill>
                <a:schemeClr val="dk2"/>
              </a:solidFill>
              <a:latin typeface="Calibri"/>
              <a:ea typeface="Calibri"/>
              <a:cs typeface="Calibri"/>
              <a:sym typeface="Calibri"/>
            </a:endParaRPr>
          </a:p>
        </p:txBody>
      </p:sp>
      <p:pic>
        <p:nvPicPr>
          <p:cNvPr id="132" name="Google Shape;132;p18"/>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pic>
        <p:nvPicPr>
          <p:cNvPr id="133" name="Google Shape;133;p18">
            <a:hlinkClick r:id="rId4"/>
          </p:cNvPr>
          <p:cNvPicPr preferRelativeResize="0"/>
          <p:nvPr/>
        </p:nvPicPr>
        <p:blipFill>
          <a:blip r:embed="rId5">
            <a:alphaModFix/>
          </a:blip>
          <a:stretch>
            <a:fillRect/>
          </a:stretch>
        </p:blipFill>
        <p:spPr>
          <a:xfrm>
            <a:off x="3132025" y="1172500"/>
            <a:ext cx="8424075" cy="493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nvSpPr>
        <p:spPr>
          <a:xfrm>
            <a:off x="189825" y="507150"/>
            <a:ext cx="11501700" cy="86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en-GB" sz="3000">
                <a:solidFill>
                  <a:schemeClr val="dk2"/>
                </a:solidFill>
              </a:rPr>
              <a:t>What does Blooms Taxonomy Look like in a Math Classroom?</a:t>
            </a:r>
            <a:endParaRPr b="1" sz="3000">
              <a:solidFill>
                <a:schemeClr val="dk2"/>
              </a:solidFill>
            </a:endParaRPr>
          </a:p>
          <a:p>
            <a:pPr indent="0" lvl="0" marL="0" marR="0" rtl="0" algn="l">
              <a:spcBef>
                <a:spcPts val="0"/>
              </a:spcBef>
              <a:spcAft>
                <a:spcPts val="0"/>
              </a:spcAft>
              <a:buNone/>
            </a:pPr>
            <a:r>
              <a:rPr b="1" lang="en-GB" sz="2000">
                <a:solidFill>
                  <a:schemeClr val="dk2"/>
                </a:solidFill>
              </a:rPr>
              <a:t>Is it different for </a:t>
            </a:r>
            <a:r>
              <a:rPr b="1" lang="en-GB" sz="2000">
                <a:solidFill>
                  <a:srgbClr val="800000"/>
                </a:solidFill>
              </a:rPr>
              <a:t>Face-to-Face vs</a:t>
            </a:r>
            <a:r>
              <a:rPr b="1" lang="en-GB" sz="2000">
                <a:solidFill>
                  <a:srgbClr val="749805"/>
                </a:solidFill>
              </a:rPr>
              <a:t> </a:t>
            </a:r>
            <a:r>
              <a:rPr b="1" lang="en-GB" sz="2000">
                <a:solidFill>
                  <a:srgbClr val="800000"/>
                </a:solidFill>
              </a:rPr>
              <a:t>Hybrid</a:t>
            </a:r>
            <a:r>
              <a:rPr b="1" lang="en-GB" sz="2000">
                <a:solidFill>
                  <a:schemeClr val="dk2"/>
                </a:solidFill>
              </a:rPr>
              <a:t>?</a:t>
            </a:r>
            <a:endParaRPr sz="2400">
              <a:solidFill>
                <a:schemeClr val="dk2"/>
              </a:solidFill>
              <a:latin typeface="Calibri"/>
              <a:ea typeface="Calibri"/>
              <a:cs typeface="Calibri"/>
              <a:sym typeface="Calibri"/>
            </a:endParaRPr>
          </a:p>
        </p:txBody>
      </p:sp>
      <p:pic>
        <p:nvPicPr>
          <p:cNvPr id="139" name="Google Shape;139;p19"/>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sp>
        <p:nvSpPr>
          <p:cNvPr id="140" name="Google Shape;140;p19"/>
          <p:cNvSpPr txBox="1"/>
          <p:nvPr/>
        </p:nvSpPr>
        <p:spPr>
          <a:xfrm>
            <a:off x="376250" y="1693125"/>
            <a:ext cx="3000000" cy="205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lang="en-GB" sz="1800">
                <a:solidFill>
                  <a:srgbClr val="404040"/>
                </a:solidFill>
              </a:rPr>
              <a:t>https://www.forbes.com/sites/kevinanderton/2019/04/28/the-misconceptions-about-math-that-are-keeping-students-from-succeeding-infographic/?sh=c572cd04dd98</a:t>
            </a:r>
            <a:endParaRPr sz="1800">
              <a:solidFill>
                <a:srgbClr val="404040"/>
              </a:solidFill>
            </a:endParaRPr>
          </a:p>
        </p:txBody>
      </p:sp>
      <p:pic>
        <p:nvPicPr>
          <p:cNvPr id="141" name="Google Shape;141;p19"/>
          <p:cNvPicPr preferRelativeResize="0"/>
          <p:nvPr/>
        </p:nvPicPr>
        <p:blipFill>
          <a:blip r:embed="rId4">
            <a:alphaModFix/>
          </a:blip>
          <a:stretch>
            <a:fillRect/>
          </a:stretch>
        </p:blipFill>
        <p:spPr>
          <a:xfrm>
            <a:off x="4708575" y="1466550"/>
            <a:ext cx="6671500" cy="4472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nvSpPr>
        <p:spPr>
          <a:xfrm>
            <a:off x="189825" y="507150"/>
            <a:ext cx="11501700" cy="554100"/>
          </a:xfrm>
          <a:prstGeom prst="rect">
            <a:avLst/>
          </a:prstGeom>
          <a:noFill/>
          <a:ln>
            <a:noFill/>
          </a:ln>
        </p:spPr>
        <p:txBody>
          <a:bodyPr anchorCtr="0" anchor="t" bIns="45700" lIns="91425" spcFirstLastPara="1" rIns="91425" wrap="square" tIns="45700">
            <a:spAutoFit/>
          </a:bodyPr>
          <a:lstStyle/>
          <a:p>
            <a:pPr indent="0" lvl="0" marL="0" rtl="0" algn="l">
              <a:lnSpc>
                <a:spcPct val="200000"/>
              </a:lnSpc>
              <a:spcBef>
                <a:spcPts val="1800"/>
              </a:spcBef>
              <a:spcAft>
                <a:spcPts val="0"/>
              </a:spcAft>
              <a:buNone/>
            </a:pPr>
            <a:r>
              <a:rPr b="1" lang="en-GB" sz="3000">
                <a:solidFill>
                  <a:schemeClr val="dk2"/>
                </a:solidFill>
              </a:rPr>
              <a:t>Fraction Hybrid Classroom #2: Number Strings</a:t>
            </a:r>
            <a:endParaRPr sz="2400">
              <a:solidFill>
                <a:schemeClr val="dk2"/>
              </a:solidFill>
              <a:latin typeface="Calibri"/>
              <a:ea typeface="Calibri"/>
              <a:cs typeface="Calibri"/>
              <a:sym typeface="Calibri"/>
            </a:endParaRPr>
          </a:p>
        </p:txBody>
      </p:sp>
      <p:pic>
        <p:nvPicPr>
          <p:cNvPr id="147" name="Google Shape;147;p20"/>
          <p:cNvPicPr preferRelativeResize="0"/>
          <p:nvPr/>
        </p:nvPicPr>
        <p:blipFill rotWithShape="1">
          <a:blip r:embed="rId3">
            <a:alphaModFix/>
          </a:blip>
          <a:srcRect b="0" l="0" r="0" t="0"/>
          <a:stretch/>
        </p:blipFill>
        <p:spPr>
          <a:xfrm>
            <a:off x="0" y="5939511"/>
            <a:ext cx="12191998" cy="918489"/>
          </a:xfrm>
          <a:prstGeom prst="rect">
            <a:avLst/>
          </a:prstGeom>
          <a:noFill/>
          <a:ln>
            <a:noFill/>
          </a:ln>
        </p:spPr>
      </p:pic>
      <p:pic>
        <p:nvPicPr>
          <p:cNvPr id="148" name="Google Shape;148;p20">
            <a:hlinkClick r:id="rId4"/>
          </p:cNvPr>
          <p:cNvPicPr preferRelativeResize="0"/>
          <p:nvPr/>
        </p:nvPicPr>
        <p:blipFill>
          <a:blip r:embed="rId5">
            <a:alphaModFix/>
          </a:blip>
          <a:stretch>
            <a:fillRect/>
          </a:stretch>
        </p:blipFill>
        <p:spPr>
          <a:xfrm>
            <a:off x="2843271" y="1453050"/>
            <a:ext cx="8732554" cy="4486450"/>
          </a:xfrm>
          <a:prstGeom prst="rect">
            <a:avLst/>
          </a:prstGeom>
          <a:noFill/>
          <a:ln>
            <a:noFill/>
          </a:ln>
        </p:spPr>
      </p:pic>
      <p:sp>
        <p:nvSpPr>
          <p:cNvPr id="149" name="Google Shape;149;p20"/>
          <p:cNvSpPr txBox="1"/>
          <p:nvPr/>
        </p:nvSpPr>
        <p:spPr>
          <a:xfrm>
            <a:off x="464200" y="1721975"/>
            <a:ext cx="2186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100" u="sng">
                <a:solidFill>
                  <a:srgbClr val="FF0000"/>
                </a:solidFill>
                <a:latin typeface="Calibri"/>
                <a:ea typeface="Calibri"/>
                <a:cs typeface="Calibri"/>
                <a:sym typeface="Calibri"/>
                <a:hlinkClick r:id="rId6">
                  <a:extLst>
                    <a:ext uri="{A12FA001-AC4F-418D-AE19-62706E023703}">
                      <ahyp:hlinkClr val="tx"/>
                    </a:ext>
                  </a:extLst>
                </a:hlinkClick>
              </a:rPr>
              <a:t>PADLET SURVEY</a:t>
            </a:r>
            <a:endParaRPr b="1" sz="2100">
              <a:solidFill>
                <a:srgbClr val="FF0000"/>
              </a:solidFill>
              <a:latin typeface="Calibri"/>
              <a:ea typeface="Calibri"/>
              <a:cs typeface="Calibri"/>
              <a:sym typeface="Calibri"/>
            </a:endParaRPr>
          </a:p>
        </p:txBody>
      </p:sp>
      <p:pic>
        <p:nvPicPr>
          <p:cNvPr id="150" name="Google Shape;150;p20"/>
          <p:cNvPicPr preferRelativeResize="0"/>
          <p:nvPr/>
        </p:nvPicPr>
        <p:blipFill>
          <a:blip r:embed="rId7">
            <a:alphaModFix/>
          </a:blip>
          <a:stretch>
            <a:fillRect/>
          </a:stretch>
        </p:blipFill>
        <p:spPr>
          <a:xfrm>
            <a:off x="504774" y="2382275"/>
            <a:ext cx="2186100" cy="21790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ph type="ctrTitle"/>
          </p:nvPr>
        </p:nvSpPr>
        <p:spPr>
          <a:xfrm>
            <a:off x="703775" y="703775"/>
            <a:ext cx="10871100" cy="46269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ts val="990"/>
              <a:buFont typeface="Arial"/>
              <a:buNone/>
            </a:pPr>
            <a:r>
              <a:rPr b="1" lang="en-GB">
                <a:solidFill>
                  <a:schemeClr val="dk2"/>
                </a:solidFill>
              </a:rPr>
              <a:t>SAMPLE LESSONS TO TRY TWEAKING FOR HYBRID!</a:t>
            </a:r>
            <a:endParaRPr b="1">
              <a:solidFill>
                <a:schemeClr val="dk2"/>
              </a:solidFill>
            </a:endParaRPr>
          </a:p>
          <a:p>
            <a:pPr indent="0" lvl="0" marL="0" rtl="0" algn="ctr">
              <a:spcBef>
                <a:spcPts val="0"/>
              </a:spcBef>
              <a:spcAft>
                <a:spcPts val="0"/>
              </a:spcAft>
              <a:buClr>
                <a:schemeClr val="dk1"/>
              </a:buClr>
              <a:buSzPts val="990"/>
              <a:buFont typeface="Arial"/>
              <a:buNone/>
            </a:pPr>
            <a:r>
              <a:rPr b="1" lang="en-GB">
                <a:solidFill>
                  <a:schemeClr val="dk2"/>
                </a:solidFill>
                <a:highlight>
                  <a:srgbClr val="FFFF00"/>
                </a:highlight>
              </a:rPr>
              <a:t>How can we identify misconceptions using simple number problems?</a:t>
            </a:r>
            <a:endParaRPr b="1">
              <a:solidFill>
                <a:schemeClr val="dk2"/>
              </a:solidFill>
              <a:highlight>
                <a:srgbClr val="FFFF00"/>
              </a:highlight>
            </a:endParaRPr>
          </a:p>
          <a:p>
            <a:pPr indent="0" lvl="0" marL="0" rtl="0" algn="ctr">
              <a:spcBef>
                <a:spcPts val="0"/>
              </a:spcBef>
              <a:spcAft>
                <a:spcPts val="0"/>
              </a:spcAft>
              <a:buNone/>
            </a:pPr>
            <a:r>
              <a:t/>
            </a:r>
            <a:endParaRPr b="1">
              <a:solidFill>
                <a:schemeClr val="dk2"/>
              </a:solidFill>
            </a:endParaRPr>
          </a:p>
          <a:p>
            <a:pPr indent="0" lvl="0" marL="0" rtl="0" algn="ctr">
              <a:spcBef>
                <a:spcPts val="0"/>
              </a:spcBef>
              <a:spcAft>
                <a:spcPts val="0"/>
              </a:spcAft>
              <a:buNone/>
            </a:pPr>
            <a:r>
              <a:rPr b="1" lang="en-GB">
                <a:solidFill>
                  <a:srgbClr val="FF0000"/>
                </a:solidFill>
              </a:rPr>
              <a:t>NUMBER STRINGS</a:t>
            </a:r>
            <a:endParaRPr b="1">
              <a:solidFill>
                <a:srgbClr val="FF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