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embeddedFontLst>
    <p:embeddedFont>
      <p:font typeface="Roboto"/>
      <p:regular r:id="rId20"/>
      <p:bold r:id="rId21"/>
      <p:italic r:id="rId22"/>
      <p:boldItalic r:id="rId23"/>
    </p:embeddedFont>
    <p:embeddedFont>
      <p:font typeface="Merriweather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Roboto-regular.fntdata"/><Relationship Id="rId22" Type="http://schemas.openxmlformats.org/officeDocument/2006/relationships/font" Target="fonts/Roboto-italic.fntdata"/><Relationship Id="rId21" Type="http://schemas.openxmlformats.org/officeDocument/2006/relationships/font" Target="fonts/Roboto-bold.fntdata"/><Relationship Id="rId24" Type="http://schemas.openxmlformats.org/officeDocument/2006/relationships/font" Target="fonts/Merriweather-regular.fntdata"/><Relationship Id="rId23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Merriweather-italic.fntdata"/><Relationship Id="rId25" Type="http://schemas.openxmlformats.org/officeDocument/2006/relationships/font" Target="fonts/Merriweather-bold.fntdata"/><Relationship Id="rId27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6a2fd27b79_1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6a2fd27b79_1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6a2fd27b79_1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6a2fd27b79_1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6a2fd27b79_1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6a2fd27b79_1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6a2fd27b79_1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6a2fd27b79_1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6a2fd27b79_1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6a2fd27b79_1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6a2fd27b7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6a2fd27b7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6a2fd27b79_1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6a2fd27b79_1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6a2fd27b79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6a2fd27b79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6a2fd27b79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6a2fd27b79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6a2fd27b79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6a2fd27b79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6a2fd27b79_1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6a2fd27b79_1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6a2fd27b79_1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6a2fd27b79_1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6a2fd27b79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6a2fd27b79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docs.google.com/presentation/d/1dzUAoEQDuiUFe8NnIGkUxlrgXZ1PvsAh8iuAGiwaAqs/edit?usp=sharing" TargetMode="External"/><Relationship Id="rId4" Type="http://schemas.openxmlformats.org/officeDocument/2006/relationships/hyperlink" Target="https://docs.google.com/document/d/1P1TKXYqrmibVP1Wn4Q0VliSriCy_-4Xe9EKIGI27ynM/edit?usp=sharing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1534800" y="350950"/>
            <a:ext cx="6294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Building Capacity for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Myself and Others 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257100" y="2095350"/>
            <a:ext cx="2629800" cy="95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/>
              <a:t>LaTyia Rolle</a:t>
            </a:r>
            <a:endParaRPr b="1"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907699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Cultural Differences</a:t>
            </a:r>
            <a:endParaRPr b="1"/>
          </a:p>
        </p:txBody>
      </p:sp>
      <p:sp>
        <p:nvSpPr>
          <p:cNvPr id="125" name="Google Shape;125;p23"/>
          <p:cNvSpPr txBox="1"/>
          <p:nvPr/>
        </p:nvSpPr>
        <p:spPr>
          <a:xfrm>
            <a:off x="456150" y="1510025"/>
            <a:ext cx="8100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26" name="Google Shape;126;p23"/>
          <p:cNvSpPr txBox="1"/>
          <p:nvPr/>
        </p:nvSpPr>
        <p:spPr>
          <a:xfrm>
            <a:off x="629175" y="1525750"/>
            <a:ext cx="81006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Teaching in a country that is different from your own brings on unique challenges and experiences to collective teacher efficacy. 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What are some of the major differences between your current teaching climate and the one you received training in?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Is the definition of “a teacher” the same or different?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2000">
                <a:latin typeface="Roboto"/>
                <a:ea typeface="Roboto"/>
                <a:cs typeface="Roboto"/>
                <a:sym typeface="Roboto"/>
              </a:rPr>
              <a:t>Cultural fusion can impact teacher teams</a:t>
            </a:r>
            <a:endParaRPr i="1"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154875"/>
            <a:ext cx="8520600" cy="108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Leading your team in efficient discussions about instructional practices </a:t>
            </a:r>
            <a:endParaRPr/>
          </a:p>
        </p:txBody>
      </p:sp>
      <p:sp>
        <p:nvSpPr>
          <p:cNvPr id="132" name="Google Shape;132;p24"/>
          <p:cNvSpPr txBox="1"/>
          <p:nvPr/>
        </p:nvSpPr>
        <p:spPr>
          <a:xfrm>
            <a:off x="534800" y="1683050"/>
            <a:ext cx="80220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Be purposeful: Analyze the effectiveness of what is happening for students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Am I meeting the needs of my students?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Are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students receiving any common learning experiences in the building?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Is there trust amongst my teaching team?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AutoNum type="arabicPeriod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Do we understand the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power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of feedback? For students and teachers?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Examples </a:t>
            </a:r>
            <a:endParaRPr b="1"/>
          </a:p>
        </p:txBody>
      </p:sp>
      <p:sp>
        <p:nvSpPr>
          <p:cNvPr id="138" name="Google Shape;138;p25"/>
          <p:cNvSpPr txBox="1"/>
          <p:nvPr/>
        </p:nvSpPr>
        <p:spPr>
          <a:xfrm>
            <a:off x="435175" y="1572950"/>
            <a:ext cx="8273700" cy="337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Lesson Studies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Agreed upon teaching strategies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Engagement strategies 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Co-created assessment tools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Regular communication that feels good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Quick and effective…no time wasting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Purposeful reminders about doing this work for students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Take ACTION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>
                <a:latin typeface="Roboto"/>
                <a:ea typeface="Roboto"/>
                <a:cs typeface="Roboto"/>
                <a:sym typeface="Roboto"/>
              </a:rPr>
              <a:t>Accountability </a:t>
            </a:r>
            <a:endParaRPr sz="23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 Continued</a:t>
            </a:r>
            <a:endParaRPr/>
          </a:p>
        </p:txBody>
      </p:sp>
      <p:sp>
        <p:nvSpPr>
          <p:cNvPr id="144" name="Google Shape;144;p26"/>
          <p:cNvSpPr txBox="1"/>
          <p:nvPr/>
        </p:nvSpPr>
        <p:spPr>
          <a:xfrm>
            <a:off x="644900" y="1683050"/>
            <a:ext cx="7801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45" name="Google Shape;145;p26"/>
          <p:cNvSpPr txBox="1"/>
          <p:nvPr/>
        </p:nvSpPr>
        <p:spPr>
          <a:xfrm>
            <a:off x="393225" y="1572925"/>
            <a:ext cx="84468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46" name="Google Shape;14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369924"/>
            <a:ext cx="8781875" cy="34904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 for this Workshop</a:t>
            </a:r>
            <a:endParaRPr/>
          </a:p>
        </p:txBody>
      </p:sp>
      <p:sp>
        <p:nvSpPr>
          <p:cNvPr id="71" name="Google Shape;71;p14"/>
          <p:cNvSpPr txBox="1"/>
          <p:nvPr/>
        </p:nvSpPr>
        <p:spPr>
          <a:xfrm>
            <a:off x="471875" y="1824600"/>
            <a:ext cx="82107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latin typeface="Merriweather"/>
                <a:ea typeface="Merriweather"/>
                <a:cs typeface="Merriweather"/>
                <a:sym typeface="Merriweather"/>
              </a:rPr>
              <a:t>You deserve the opportunity to create a plan that works for you, your team and most importantly your students.</a:t>
            </a:r>
            <a:r>
              <a:rPr lang="en" sz="2200">
                <a:latin typeface="Merriweather"/>
                <a:ea typeface="Merriweather"/>
                <a:cs typeface="Merriweather"/>
                <a:sym typeface="Merriweather"/>
              </a:rPr>
              <a:t> </a:t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Merriweather"/>
              <a:buAutoNum type="arabicPeriod"/>
            </a:pPr>
            <a:r>
              <a:rPr lang="en" sz="2200">
                <a:latin typeface="Merriweather"/>
                <a:ea typeface="Merriweather"/>
                <a:cs typeface="Merriweather"/>
                <a:sym typeface="Merriweather"/>
              </a:rPr>
              <a:t>Remember your WHY!</a:t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Merriweather"/>
              <a:buAutoNum type="arabicPeriod"/>
            </a:pPr>
            <a:r>
              <a:rPr lang="en" sz="2200">
                <a:latin typeface="Merriweather"/>
                <a:ea typeface="Merriweather"/>
                <a:cs typeface="Merriweather"/>
                <a:sym typeface="Merriweather"/>
              </a:rPr>
              <a:t>Analyze what’s currently on your plate and what can be taken off</a:t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Font typeface="Merriweather"/>
              <a:buAutoNum type="arabicPeriod"/>
            </a:pPr>
            <a:r>
              <a:rPr lang="en" sz="2200">
                <a:latin typeface="Merriweather"/>
                <a:ea typeface="Merriweather"/>
                <a:cs typeface="Merriweather"/>
                <a:sym typeface="Merriweather"/>
              </a:rPr>
              <a:t>Taking time to think about how NOT to “burn out” while also supporting my teaching team</a:t>
            </a:r>
            <a:endParaRPr sz="220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87737" y="304275"/>
            <a:ext cx="6368526" cy="45349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Inspired and Passionate Teachers </a:t>
            </a:r>
            <a:endParaRPr/>
          </a:p>
        </p:txBody>
      </p:sp>
      <p:sp>
        <p:nvSpPr>
          <p:cNvPr id="82" name="Google Shape;82;p16"/>
          <p:cNvSpPr txBox="1"/>
          <p:nvPr/>
        </p:nvSpPr>
        <p:spPr>
          <a:xfrm>
            <a:off x="707825" y="1840325"/>
            <a:ext cx="75657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Roboto"/>
                <a:ea typeface="Roboto"/>
                <a:cs typeface="Roboto"/>
                <a:sym typeface="Roboto"/>
              </a:rPr>
              <a:t>What makes an inspired and passionate teacher?</a:t>
            </a:r>
            <a:endParaRPr b="1"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Roboto"/>
                <a:ea typeface="Roboto"/>
                <a:cs typeface="Roboto"/>
                <a:sym typeface="Roboto"/>
              </a:rPr>
              <a:t>What is </a:t>
            </a:r>
            <a:r>
              <a:rPr b="1" lang="en" sz="2400">
                <a:latin typeface="Roboto"/>
                <a:ea typeface="Roboto"/>
                <a:cs typeface="Roboto"/>
                <a:sym typeface="Roboto"/>
              </a:rPr>
              <a:t>currently on your plate? </a:t>
            </a:r>
            <a:endParaRPr b="1"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Roboto"/>
                <a:ea typeface="Roboto"/>
                <a:cs typeface="Roboto"/>
                <a:sym typeface="Roboto"/>
              </a:rPr>
              <a:t>Who is one person at your site that you can go back and speak with about this?</a:t>
            </a:r>
            <a:endParaRPr b="1" sz="24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Collective Teacher Efficacy</a:t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330325" y="1651575"/>
            <a:ext cx="83994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John Hattie - Visible Learning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Richard and Rebecca DuFour - Professional Learning Communities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What does this work have in common?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Isolation and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silos only cause confusion and a greater workload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Teaching can not be a “one and done”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Collaboration is NOT overrated, it is essential to progress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Shared ownership is ideal for any educational team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Effective ways to begin the work</a:t>
            </a:r>
            <a:endParaRPr b="1"/>
          </a:p>
        </p:txBody>
      </p:sp>
      <p:sp>
        <p:nvSpPr>
          <p:cNvPr id="94" name="Google Shape;94;p18"/>
          <p:cNvSpPr txBox="1"/>
          <p:nvPr/>
        </p:nvSpPr>
        <p:spPr>
          <a:xfrm>
            <a:off x="311725" y="1557225"/>
            <a:ext cx="8520600" cy="29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latin typeface="Roboto"/>
                <a:ea typeface="Roboto"/>
                <a:cs typeface="Roboto"/>
                <a:sym typeface="Roboto"/>
              </a:rPr>
              <a:t>Norms and Agreements </a:t>
            </a:r>
            <a:endParaRPr b="1"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Create as a team, make sure they include everyone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Commit to using them regularly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Revisit them regularly 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Be specific and give descriptions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Be sure to include communication preferences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Roboto"/>
              <a:ea typeface="Roboto"/>
              <a:cs typeface="Roboto"/>
              <a:sym typeface="Roboto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Roboto"/>
                <a:ea typeface="Roboto"/>
                <a:cs typeface="Roboto"/>
                <a:sym typeface="Roboto"/>
              </a:rPr>
              <a:t>Nothing is more toxic than repeated disrespectful and dysfunctional meetings</a:t>
            </a:r>
            <a:endParaRPr i="1"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727800" y="43490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Norms and Agreements 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729325" y="1527550"/>
            <a:ext cx="3774300" cy="28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Participate and contribute to the whole group.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Look at your school with an honest and caring eye.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Embrace your dual role as a learner and a teacher.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Be open to new ideas.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9"/>
          <p:cNvSpPr txBox="1"/>
          <p:nvPr>
            <p:ph idx="2" type="body"/>
          </p:nvPr>
        </p:nvSpPr>
        <p:spPr>
          <a:xfrm>
            <a:off x="4643600" y="1527625"/>
            <a:ext cx="3774300" cy="333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Beteiligen Sie sich und leisten Sie einen Beitrag für die gesamte Gruppe.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Betrachten Sie Ihre Schule mit einem ehrlichen und fürsorglichen Auge.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Nehmen Sie Ihre Doppelrolle als Lernender und Lehrender wahr.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700">
                <a:latin typeface="Roboto"/>
                <a:ea typeface="Roboto"/>
                <a:cs typeface="Roboto"/>
                <a:sym typeface="Roboto"/>
              </a:rPr>
              <a:t>Seien Sie offen für neue Ideen.</a:t>
            </a:r>
            <a:endParaRPr b="1" sz="17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727800" y="828125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Norms and Agreements 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729325" y="1527550"/>
            <a:ext cx="3774300" cy="28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Communicate using respectful words and tone.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Listen to understand, not to be heard.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Honor every voice.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Set aside distractions</a:t>
            </a:r>
            <a:r>
              <a:rPr b="1" lang="en" sz="1600">
                <a:latin typeface="Roboto"/>
                <a:ea typeface="Roboto"/>
                <a:cs typeface="Roboto"/>
                <a:sym typeface="Roboto"/>
              </a:rPr>
              <a:t>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8" name="Google Shape;108;p20"/>
          <p:cNvSpPr txBox="1"/>
          <p:nvPr>
            <p:ph idx="2" type="body"/>
          </p:nvPr>
        </p:nvSpPr>
        <p:spPr>
          <a:xfrm>
            <a:off x="4643600" y="1527625"/>
            <a:ext cx="4017600" cy="281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Kommunizieren Sie mit respektvollen Worten und in respektvollem Ton.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Hören Sie zu, um zu verstehen, nicht um gehört zu werden.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Wertschätzen Sie jede Äußerung.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sz="1900">
                <a:latin typeface="Roboto"/>
                <a:ea typeface="Roboto"/>
                <a:cs typeface="Roboto"/>
                <a:sym typeface="Roboto"/>
              </a:rPr>
              <a:t>Vermeiden Sie Ablenkungen.</a:t>
            </a:r>
            <a:endParaRPr b="1" sz="19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9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Template and Forms</a:t>
            </a:r>
            <a:endParaRPr/>
          </a:p>
        </p:txBody>
      </p:sp>
      <p:sp>
        <p:nvSpPr>
          <p:cNvPr id="114" name="Google Shape;114;p21"/>
          <p:cNvSpPr txBox="1"/>
          <p:nvPr/>
        </p:nvSpPr>
        <p:spPr>
          <a:xfrm>
            <a:off x="519075" y="1714500"/>
            <a:ext cx="8226600" cy="326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Use a sustainable meeting template form that can be accessed by the entire team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Make sure the note-taker is a shared responsibility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Facilitator can be the team leader, but doesn’t have to be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Roboto"/>
              <a:buChar char="●"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Remember the best practices for effective PLC’s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Roboto"/>
                <a:ea typeface="Roboto"/>
                <a:cs typeface="Roboto"/>
                <a:sym typeface="Roboto"/>
              </a:rPr>
              <a:t>Let’s review a sample team meeting template. Consistency is the best way to 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effectively</a:t>
            </a:r>
            <a:r>
              <a:rPr lang="en" sz="2000">
                <a:latin typeface="Roboto"/>
                <a:ea typeface="Roboto"/>
                <a:cs typeface="Roboto"/>
                <a:sym typeface="Roboto"/>
              </a:rPr>
              <a:t> learn new routines. </a:t>
            </a:r>
            <a:endParaRPr sz="20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